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9" autoAdjust="0"/>
  </p:normalViewPr>
  <p:slideViewPr>
    <p:cSldViewPr>
      <p:cViewPr>
        <p:scale>
          <a:sx n="100" d="100"/>
          <a:sy n="100" d="100"/>
        </p:scale>
        <p:origin x="-1620" y="-132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3900" y="-108"/>
      </p:cViewPr>
      <p:guideLst>
        <p:guide orient="horz" pos="3367"/>
        <p:guide pos="23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4956E95-2C2B-4639-8F97-8ECBE050419F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8053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1F370A6C-B944-443C-934D-7EFF5AA44ED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2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 sz="4000"/>
              <a:t>Bevor ich Factories in der SW-Entwicklung vorstelle, möchte ich zunächst in eine reale Fabrik schauen. Denn hier sind die für die SW neuen Komponenten schon länger im Einsatz.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3445560"/>
          </a:xfrm>
        </p:spPr>
        <p:txBody>
          <a:bodyPr/>
          <a:lstStyle/>
          <a:p>
            <a:pPr lvl="0"/>
            <a:r>
              <a:rPr lang="de-DE" sz="4000"/>
              <a:t>Hier werden Telefone entwickelt, gefertigt und</a:t>
            </a:r>
          </a:p>
          <a:p>
            <a:pPr lvl="0"/>
            <a:endParaRPr lang="de-DE" sz="4000"/>
          </a:p>
          <a:p>
            <a:pPr lvl="0"/>
            <a:r>
              <a:rPr lang="de-DE" sz="4000"/>
              <a:t>  </a:t>
            </a:r>
            <a:r>
              <a:rPr lang="de-DE" sz="4000" u="sng"/>
              <a:t>verpackt.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de-DE"/>
              <a:t>Hier noch im SourceCode-Beispiel WordReader durch WordCounter ersetzen.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9C5D66-7206-47D8-9918-FB3998BDC97E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2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830B48-DC3B-4367-8288-BD5891E13DC3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8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82750-B417-4022-851A-438AE09DCFF2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22ED49-349B-40B8-9189-79BD7DBACD65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BFF4E-6C1B-4B27-8FBF-F0775DEE03E1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24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3CDF7D-A4E3-4E0C-B040-E3DC5EF0AE5E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04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C14927-6CFF-4751-8D10-51D32553B5FF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8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82A0A2-EE7E-4605-B39C-D52A51A90BF0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38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883B93-8B51-459C-A4E7-4DC4C590E6B3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04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DEF7567-BAFB-44BE-828C-531466E2FC2D}" type="slidenum">
              <a:rPr lang="de-DE" smtClean="0"/>
              <a:t>‹Nr.›</a:t>
            </a:fld>
            <a:endParaRPr lang="de-DE" dirty="0" smtClean="0"/>
          </a:p>
          <a:p>
            <a:pPr lvl="0"/>
            <a:r>
              <a:rPr lang="de-DE" dirty="0" smtClean="0"/>
              <a:t>Ralf Peine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dirty="0" smtClean="0"/>
              <a:t>Interfaces und </a:t>
            </a:r>
            <a:r>
              <a:rPr lang="de-DE" dirty="0" err="1" smtClean="0"/>
              <a:t>Factories</a:t>
            </a:r>
            <a:r>
              <a:rPr lang="de-DE" dirty="0" smtClean="0"/>
              <a:t> für </a:t>
            </a:r>
            <a:r>
              <a:rPr lang="de-DE" dirty="0" err="1" smtClean="0"/>
              <a:t>Testdriven</a:t>
            </a:r>
            <a:r>
              <a:rPr lang="de-DE" dirty="0" smtClean="0"/>
              <a:t> Development</a:t>
            </a:r>
          </a:p>
          <a:p>
            <a:pPr lvl="0"/>
            <a:r>
              <a:rPr lang="de-DE" dirty="0" smtClean="0"/>
              <a:t>14. Deutscher Perlworkshop 2012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Erlangen,</a:t>
            </a:r>
          </a:p>
          <a:p>
            <a:r>
              <a:rPr lang="de-DE" dirty="0" smtClean="0"/>
              <a:t>05.-07.03.2012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20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 dirty="0" smtClean="0"/>
          </a:p>
          <a:p>
            <a:pPr lvl="0"/>
            <a:r>
              <a:rPr lang="de-DE" dirty="0" smtClean="0"/>
              <a:t>Ralf Peine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83726D-C9DA-4268-981F-D7685F3C51A9}" type="slidenum">
              <a:t>‹Nr.›</a:t>
            </a:fld>
            <a:endParaRPr lang="de-DE" smtClean="0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28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1"/>
            </a:gs>
            <a:gs pos="100000">
              <a:srgbClr val="E6E6E6"/>
            </a:gs>
          </a:gsLst>
          <a:lin ang="36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1pPr>
            <a:lvl2pPr lvl="0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2pPr>
          </a:lstStyle>
          <a:p>
            <a:pPr lvl="0"/>
            <a:endParaRPr lang="de-DE"/>
          </a:p>
          <a:p>
            <a:pPr lvl="0"/>
            <a:r>
              <a:rPr lang="de-DE"/>
              <a:t>Ralf Peine</a:t>
            </a:r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2846160" y="6887160"/>
            <a:ext cx="43092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1pPr>
            <a:lvl2pPr lvl="0" algn="ctr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2pPr>
          </a:lstStyle>
          <a:p>
            <a:pPr lvl="0"/>
            <a:r>
              <a:rPr lang="de-DE"/>
              <a:t>Interfaces und Factories für Testdriven Development</a:t>
            </a:r>
          </a:p>
          <a:p>
            <a:pPr lvl="0"/>
            <a:r>
              <a:rPr lang="de-DE"/>
              <a:t>14. Deutscher Perlworkshop 2012</a:t>
            </a:r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1pPr>
            <a:lvl2pPr lvl="0" algn="r" rtl="0" hangingPunct="0">
              <a:buNone/>
              <a:tabLst/>
              <a:defRPr lang="de-DE" sz="1400" kern="1200">
                <a:latin typeface="Arial" pitchFamily="34"/>
                <a:ea typeface="Lucida Sans Unicode" pitchFamily="2"/>
                <a:cs typeface="Tahoma" pitchFamily="2"/>
              </a:defRPr>
            </a:lvl2pPr>
          </a:lstStyle>
          <a:p>
            <a:pPr lvl="0"/>
            <a:fld id="{E600A145-D812-4535-92F0-EC7235452199}" type="slidenum">
              <a:t>‹Nr.›</a:t>
            </a:fld>
            <a:endParaRPr lang="de-DE"/>
          </a:p>
          <a:p>
            <a:pPr lvl="0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1777680" y="6918480"/>
            <a:ext cx="1080000" cy="4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5">
            <a:lum/>
            <a:alphaModFix/>
          </a:blip>
          <a:srcRect/>
          <a:stretch>
            <a:fillRect/>
          </a:stretch>
        </p:blipFill>
        <p:spPr>
          <a:xfrm>
            <a:off x="7220520" y="6907320"/>
            <a:ext cx="1080000" cy="4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6">
            <a:lum/>
            <a:alphaModFix/>
          </a:blip>
          <a:srcRect/>
          <a:stretch>
            <a:fillRect/>
          </a:stretch>
        </p:blipFill>
        <p:spPr>
          <a:xfrm>
            <a:off x="20160" y="842039"/>
            <a:ext cx="10080000" cy="558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rtinfowler.com/bliki/TestDouble.html" TargetMode="External"/><Relationship Id="rId5" Type="http://schemas.openxmlformats.org/officeDocument/2006/relationships/hyperlink" Target="http://martinfowler.com/bliki/TestDrivenDevelopment.html" TargetMode="Externa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.wikipedia.org/wiki/Dependency_Injec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59792" y="2843733"/>
            <a:ext cx="4270375" cy="373221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200" dirty="0"/>
              <a:t>Notwendige</a:t>
            </a:r>
            <a:br>
              <a:rPr lang="de-DE" sz="2200" dirty="0"/>
            </a:br>
            <a:r>
              <a:rPr lang="de-DE" sz="2200" dirty="0"/>
              <a:t>Perl6 Erweiterungen</a:t>
            </a:r>
            <a:br>
              <a:rPr lang="de-DE" sz="2200" dirty="0"/>
            </a:br>
            <a:r>
              <a:rPr lang="de-DE" sz="2200" dirty="0"/>
              <a:t>für die Entwicklung großer Applikationen.</a:t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>14</a:t>
            </a:r>
            <a:r>
              <a:rPr lang="de-DE" sz="2200" dirty="0"/>
              <a:t>. Deutscher Perlworkshop</a:t>
            </a:r>
            <a:br>
              <a:rPr lang="de-DE" sz="2200" dirty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/>
              <a:t>Ralf Peine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0" y="301625"/>
            <a:ext cx="9072563" cy="6456363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/>
              <a:t/>
            </a:r>
            <a:br>
              <a:rPr lang="de-DE"/>
            </a:br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15640" y="306000"/>
            <a:ext cx="6610680" cy="1224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Interfaces und </a:t>
            </a:r>
            <a:r>
              <a:rPr lang="de-DE" sz="4000" b="0" i="0" u="none" strike="noStrike" kern="1200" dirty="0" err="1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Factories</a:t>
            </a:r>
            <a:r>
              <a:rPr lang="de-DE" sz="40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für </a:t>
            </a:r>
            <a:r>
              <a:rPr lang="de-DE" sz="4000" b="0" i="0" u="none" strike="noStrike" kern="1200" dirty="0" err="1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Testdriven</a:t>
            </a:r>
            <a:r>
              <a:rPr lang="de-DE" sz="40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Development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120" y="821520"/>
            <a:ext cx="10080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Transport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5400"/>
              <a:t>get_http(„www/paket.zip“);</a:t>
            </a:r>
          </a:p>
          <a:p>
            <a:pPr marL="0" lvl="0" indent="0" algn="ctr">
              <a:buNone/>
            </a:pPr>
            <a:r>
              <a:rPr lang="x-none" sz="54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5400"/>
              <a:t>Schiff in Hafen</a:t>
            </a:r>
          </a:p>
          <a:p>
            <a:pPr marL="0" lvl="0" indent="0" algn="ctr">
              <a:buNone/>
            </a:pPr>
            <a:r>
              <a:rPr lang="de-DE" sz="5400"/>
              <a:t>Container auf LKW</a:t>
            </a:r>
          </a:p>
          <a:p>
            <a:pPr marL="0" lvl="0" indent="0" algn="ctr">
              <a:buNone/>
            </a:pPr>
            <a:r>
              <a:rPr lang="de-DE" sz="5400"/>
              <a:t>LKW zu Großhändler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auspacken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4400"/>
              <a:t>unzip(„paket.zip“);</a:t>
            </a:r>
          </a:p>
          <a:p>
            <a:pPr marL="0" lvl="0" indent="0" algn="ctr">
              <a:buNone/>
            </a:pPr>
            <a:r>
              <a:rPr lang="x-none" sz="44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4400"/>
              <a:t>Palette aus Container</a:t>
            </a:r>
          </a:p>
          <a:p>
            <a:pPr marL="0" lvl="0" indent="0" algn="ctr">
              <a:buNone/>
            </a:pPr>
            <a:r>
              <a:rPr lang="de-DE" sz="4400"/>
              <a:t>Einige Pakete aus Palette nehmen</a:t>
            </a:r>
          </a:p>
          <a:p>
            <a:pPr marL="0" lvl="0" indent="0" algn="ctr">
              <a:buNone/>
            </a:pPr>
            <a:r>
              <a:rPr lang="de-DE" sz="4400"/>
              <a:t>Pakete an Einzelhändler senden</a:t>
            </a:r>
          </a:p>
          <a:p>
            <a:pPr marL="0" lvl="0" indent="0" algn="ctr">
              <a:buNone/>
            </a:pPr>
            <a:r>
              <a:rPr lang="de-DE" sz="4400"/>
              <a:t>Pakete in Regal stellen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de-DE" sz="5400" dirty="0"/>
          </a:p>
          <a:p>
            <a:pPr marL="0" lvl="0" indent="0" algn="ctr">
              <a:buNone/>
            </a:pPr>
            <a:r>
              <a:rPr lang="x-none" sz="5400">
                <a:latin typeface="Arial" pitchFamily="34"/>
                <a:cs typeface="Arial" pitchFamily="34"/>
              </a:rPr>
              <a:t>▼</a:t>
            </a:r>
          </a:p>
          <a:p>
            <a:pPr marL="0" lvl="0" indent="0" algn="ctr">
              <a:buNone/>
            </a:pPr>
            <a:endParaRPr lang="de-DE" sz="5400" dirty="0"/>
          </a:p>
        </p:txBody>
      </p:sp>
      <p:sp>
        <p:nvSpPr>
          <p:cNvPr id="4" name="Textfeld 3"/>
          <p:cNvSpPr txBox="1"/>
          <p:nvPr/>
        </p:nvSpPr>
        <p:spPr>
          <a:xfrm>
            <a:off x="1764476" y="3844079"/>
            <a:ext cx="6551672" cy="887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Paket entwickeln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73918" y="2123653"/>
            <a:ext cx="6807960" cy="8871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Software </a:t>
            </a:r>
            <a:r>
              <a:rPr lang="de-DE" sz="5400" b="0" i="0" u="none" strike="noStrike" kern="1200" dirty="0" smtClean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entwickeln</a:t>
            </a:r>
            <a:endParaRPr lang="de-DE" sz="5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6 -0.00777 L -0.16355 0.04304 C -0.19865 0.05354 -0.21848 0.07159 -0.21927 0.09238 C -0.22037 0.11589 -0.2018 0.13563 -0.16811 0.1518 L -0.01354 0.22738 " pathEditMode="relative" rAng="5595753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0" y="109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13E-6 -0.00042 L 0.14292 -0.06235 C 0.17472 -0.07537 0.19329 -0.09468 0.19266 -0.11547 C 0.19266 -0.13877 0.17487 -0.15725 0.14308 -0.17027 L -0.00095 -0.23304 " pathEditMode="relative" rAng="16200000" ptsTypes="FffFF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-116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Paketdesigner ruft bei</a:t>
            </a:r>
          </a:p>
          <a:p>
            <a:pPr marL="0" lvl="0" indent="0" algn="ctr">
              <a:buNone/>
            </a:pPr>
            <a:endParaRPr lang="de-DE" sz="5400"/>
          </a:p>
          <a:p>
            <a:pPr marL="0" lvl="0" indent="0" algn="ctr">
              <a:buNone/>
            </a:pPr>
            <a:r>
              <a:rPr lang="de-DE" sz="5400"/>
              <a:t>Gigaset an: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„Bitte einmal den kompletten Inhalt des SL910-Pakets!“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Gigaset:</a:t>
            </a:r>
          </a:p>
          <a:p>
            <a:pPr marL="0" lvl="0" indent="0" algn="ctr">
              <a:buNone/>
            </a:pPr>
            <a:endParaRPr lang="de-DE" sz="5400"/>
          </a:p>
          <a:p>
            <a:pPr marL="0" lvl="0" indent="0" algn="ctr">
              <a:buNone/>
            </a:pPr>
            <a:r>
              <a:rPr lang="de-DE" sz="5400"/>
              <a:t>„Den gibt es noch nicht!“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„Wir entwickeln ja selbst noch!“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Designer:</a:t>
            </a:r>
          </a:p>
          <a:p>
            <a:pPr marL="0" lvl="0" indent="0" algn="ctr">
              <a:buNone/>
            </a:pPr>
            <a:endParaRPr lang="de-DE" sz="5400"/>
          </a:p>
          <a:p>
            <a:pPr marL="0" lvl="0" indent="0" algn="ctr">
              <a:buNone/>
            </a:pPr>
            <a:r>
              <a:rPr lang="de-DE" sz="5400"/>
              <a:t>„Wie soll ich dann das Paket entwickeln?“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Gigaset:</a:t>
            </a:r>
          </a:p>
          <a:p>
            <a:pPr marL="0" lvl="0" indent="0" algn="ctr">
              <a:buNone/>
            </a:pPr>
            <a:endParaRPr lang="de-DE" sz="5400"/>
          </a:p>
          <a:p>
            <a:pPr marL="0" lvl="0" indent="0" algn="ctr">
              <a:buNone/>
            </a:pPr>
            <a:r>
              <a:rPr lang="de-DE" sz="5400"/>
              <a:t>„Wir haben eine Beschreibung!“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Paket-Entwicklung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5400"/>
              <a:t>„Ihrem Kollegen hat das ausgereicht!“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Überblick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l">
              <a:buNone/>
            </a:pPr>
            <a:endParaRPr lang="de-DE"/>
          </a:p>
          <a:p>
            <a:pPr lvl="0" algn="l">
              <a:buNone/>
            </a:pPr>
            <a:endParaRPr lang="de-DE"/>
          </a:p>
          <a:p>
            <a:pPr lvl="0" algn="l"/>
            <a:r>
              <a:rPr lang="de-DE"/>
              <a:t>Eine reale Fabrik</a:t>
            </a:r>
          </a:p>
          <a:p>
            <a:pPr lvl="0" algn="l"/>
            <a:r>
              <a:rPr lang="de-DE"/>
              <a:t>Vom Code zum testbaren Code</a:t>
            </a:r>
          </a:p>
          <a:p>
            <a:pPr lvl="0" algn="l"/>
            <a:r>
              <a:rPr lang="de-DE"/>
              <a:t>Erweiterungsvorschläge für Perl6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91080" y="391248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4294967295"/>
          </p:nvPr>
        </p:nvSpPr>
        <p:spPr>
          <a:xfrm>
            <a:off x="1385640" y="2924279"/>
            <a:ext cx="7309080" cy="171180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de-DE" sz="8000"/>
              <a:t>Beschreibung 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5400"/>
              <a:t>Fabrik</a:t>
            </a:r>
          </a:p>
          <a:p>
            <a:pPr marL="0" lvl="0" indent="0" algn="ctr">
              <a:buNone/>
            </a:pPr>
            <a:r>
              <a:rPr lang="x-none" sz="5400">
                <a:solidFill>
                  <a:srgbClr val="33CC66"/>
                </a:solidFill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5400">
                <a:solidFill>
                  <a:srgbClr val="33CC66"/>
                </a:solidFill>
              </a:rPr>
              <a:t>Beschreibung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/>
              <a:t>Software</a:t>
            </a:r>
          </a:p>
          <a:p>
            <a:pPr marL="0" lvl="0" indent="0" algn="ctr">
              <a:buNone/>
            </a:pPr>
            <a:r>
              <a:rPr lang="x-none" sz="5400">
                <a:solidFill>
                  <a:srgbClr val="FF420E"/>
                </a:solidFill>
                <a:latin typeface="Arial" pitchFamily="32"/>
                <a:cs typeface="Arial" pitchFamily="32"/>
              </a:rPr>
              <a:t>▼</a:t>
            </a:r>
          </a:p>
          <a:p>
            <a:pPr lvl="0" algn="ctr">
              <a:buNone/>
            </a:pPr>
            <a:r>
              <a:rPr lang="de-DE" sz="5400">
                <a:solidFill>
                  <a:srgbClr val="FF3333"/>
                </a:solidFill>
              </a:rPr>
              <a:t>Interface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8759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Definition SW-Schnittstelle</a:t>
            </a:r>
            <a:br>
              <a:rPr lang="de-DE"/>
            </a:br>
            <a:r>
              <a:rPr lang="de-DE"/>
              <a:t>(Interface)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27040" y="2203199"/>
            <a:ext cx="9071640" cy="384515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400"/>
              <a:t>Wikipedia:</a:t>
            </a:r>
          </a:p>
          <a:p>
            <a:pPr lvl="0" algn="ctr">
              <a:buNone/>
            </a:pPr>
            <a:endParaRPr lang="de-DE" sz="4400"/>
          </a:p>
          <a:p>
            <a:pPr lvl="0" algn="ctr">
              <a:buNone/>
            </a:pPr>
            <a:r>
              <a:rPr lang="de-DE" sz="4400"/>
              <a:t>„Eine Schnittstelle gibt an,</a:t>
            </a:r>
          </a:p>
          <a:p>
            <a:pPr lvl="0" algn="ctr">
              <a:buNone/>
            </a:pPr>
            <a:r>
              <a:rPr lang="de-DE" sz="4400"/>
              <a:t> welche Methoden vorhanden sind</a:t>
            </a:r>
          </a:p>
          <a:p>
            <a:pPr lvl="0" algn="ctr">
              <a:buNone/>
            </a:pPr>
            <a:r>
              <a:rPr lang="de-DE" sz="4400"/>
              <a:t> oder vorhanden sein müssen ...“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999" y="27864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Interfaces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5400"/>
              <a:t>Fabrik</a:t>
            </a:r>
          </a:p>
          <a:p>
            <a:pPr marL="0" lvl="0" indent="0" algn="ctr">
              <a:buNone/>
            </a:pPr>
            <a:r>
              <a:rPr lang="de-DE" sz="5400">
                <a:solidFill>
                  <a:srgbClr val="33CC66"/>
                </a:solidFill>
                <a:latin typeface="Times New Roman" pitchFamily="18"/>
              </a:rPr>
              <a:t>Handset</a:t>
            </a:r>
          </a:p>
          <a:p>
            <a:pPr marL="0" lvl="0" indent="0" algn="ctr">
              <a:buNone/>
            </a:pPr>
            <a:endParaRPr lang="de-DE" sz="5400">
              <a:solidFill>
                <a:srgbClr val="33CC66"/>
              </a:solidFill>
              <a:latin typeface="Times New Roman" pitchFamily="18"/>
            </a:endParaRPr>
          </a:p>
          <a:p>
            <a:pPr marL="0" lvl="0" indent="0" algn="ctr">
              <a:buNone/>
            </a:pPr>
            <a:r>
              <a:rPr lang="de-DE" sz="5400">
                <a:solidFill>
                  <a:srgbClr val="33CC66"/>
                </a:solidFill>
                <a:latin typeface="Times New Roman" pitchFamily="18"/>
              </a:rPr>
              <a:t>Basis</a:t>
            </a:r>
          </a:p>
          <a:p>
            <a:pPr marL="0" lvl="0" indent="0" algn="ctr">
              <a:buNone/>
            </a:pPr>
            <a:r>
              <a:rPr lang="de-DE" sz="5400">
                <a:solidFill>
                  <a:srgbClr val="33CC66"/>
                </a:solidFill>
                <a:latin typeface="Times New Roman" pitchFamily="18"/>
              </a:rPr>
              <a:t>Ladeschale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/>
              <a:t>Software</a:t>
            </a:r>
          </a:p>
          <a:p>
            <a:pPr lvl="0" algn="ctr">
              <a:buNone/>
            </a:pPr>
            <a:r>
              <a:rPr lang="de-DE" sz="5400">
                <a:solidFill>
                  <a:srgbClr val="FF3333"/>
                </a:solidFill>
                <a:latin typeface="Times New Roman" pitchFamily="18"/>
              </a:rPr>
              <a:t>I</a:t>
            </a:r>
            <a:r>
              <a:rPr lang="de-DE" sz="5400">
                <a:solidFill>
                  <a:srgbClr val="0047FF"/>
                </a:solidFill>
                <a:latin typeface="Times New Roman" pitchFamily="18"/>
              </a:rPr>
              <a:t>Handset:</a:t>
            </a:r>
          </a:p>
          <a:p>
            <a:pPr lvl="0" algn="ctr">
              <a:buNone/>
            </a:pPr>
            <a:r>
              <a:rPr lang="de-DE">
                <a:solidFill>
                  <a:srgbClr val="0047FF"/>
                </a:solidFill>
                <a:latin typeface="Times New Roman" pitchFamily="18"/>
              </a:rPr>
              <a:t>{</a:t>
            </a:r>
            <a:r>
              <a:rPr lang="de-DE">
                <a:solidFill>
                  <a:srgbClr val="FF3333"/>
                </a:solidFill>
                <a:latin typeface="Times New Roman" pitchFamily="18"/>
              </a:rPr>
              <a:t> I</a:t>
            </a:r>
            <a:r>
              <a:rPr lang="de-DE">
                <a:solidFill>
                  <a:srgbClr val="0047FF"/>
                </a:solidFill>
                <a:latin typeface="Times New Roman" pitchFamily="18"/>
              </a:rPr>
              <a:t>Geometrie;</a:t>
            </a:r>
            <a:r>
              <a:rPr lang="de-DE">
                <a:solidFill>
                  <a:srgbClr val="FF3333"/>
                </a:solidFill>
                <a:latin typeface="Times New Roman" pitchFamily="18"/>
              </a:rPr>
              <a:t> I</a:t>
            </a:r>
            <a:r>
              <a:rPr lang="de-DE">
                <a:solidFill>
                  <a:srgbClr val="0047FF"/>
                </a:solidFill>
                <a:latin typeface="Times New Roman" pitchFamily="18"/>
              </a:rPr>
              <a:t>Gewicht }</a:t>
            </a:r>
          </a:p>
          <a:p>
            <a:pPr lvl="0" algn="ctr">
              <a:buNone/>
            </a:pPr>
            <a:endParaRPr lang="de-DE" sz="1050">
              <a:solidFill>
                <a:srgbClr val="FF3333"/>
              </a:solidFill>
              <a:latin typeface="Times New Roman" pitchFamily="18"/>
            </a:endParaRPr>
          </a:p>
          <a:p>
            <a:pPr lvl="0" algn="ctr">
              <a:buNone/>
            </a:pPr>
            <a:r>
              <a:rPr lang="de-DE" sz="5400">
                <a:solidFill>
                  <a:srgbClr val="FF3333"/>
                </a:solidFill>
                <a:latin typeface="Times New Roman" pitchFamily="18"/>
              </a:rPr>
              <a:t>I</a:t>
            </a:r>
            <a:r>
              <a:rPr lang="de-DE" sz="5400">
                <a:solidFill>
                  <a:srgbClr val="0047FF"/>
                </a:solidFill>
                <a:latin typeface="Times New Roman" pitchFamily="18"/>
              </a:rPr>
              <a:t>Basis</a:t>
            </a:r>
          </a:p>
          <a:p>
            <a:pPr lvl="0" algn="ctr">
              <a:buNone/>
            </a:pPr>
            <a:r>
              <a:rPr lang="de-DE" sz="5400">
                <a:solidFill>
                  <a:srgbClr val="FF3333"/>
                </a:solidFill>
                <a:latin typeface="Times New Roman" pitchFamily="18"/>
              </a:rPr>
              <a:t>I</a:t>
            </a:r>
            <a:r>
              <a:rPr lang="de-DE" sz="5400">
                <a:solidFill>
                  <a:srgbClr val="0047FF"/>
                </a:solidFill>
                <a:latin typeface="Times New Roman" pitchFamily="18"/>
              </a:rPr>
              <a:t>Ladeschale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Interfaces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301040"/>
            <a:ext cx="3340079" cy="54054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2800" dirty="0">
                <a:latin typeface="Times New Roman" pitchFamily="18"/>
              </a:rPr>
              <a:t>Paket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Geometrie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Gewicht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Barcode</a:t>
            </a:r>
          </a:p>
          <a:p>
            <a:pPr lvl="0">
              <a:buNone/>
            </a:pPr>
            <a:endParaRPr lang="de-DE" sz="2000" b="1" dirty="0">
              <a:latin typeface="Courier New" pitchFamily="49"/>
            </a:endParaRP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falten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öffnen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Basis einlegen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schließen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versiegeln</a:t>
            </a:r>
          </a:p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auspacken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3810240" y="1301040"/>
            <a:ext cx="5768280" cy="54054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2800" dirty="0" err="1">
                <a:solidFill>
                  <a:srgbClr val="FF3333"/>
                </a:solidFill>
                <a:latin typeface="Times New Roman" pitchFamily="18"/>
              </a:rPr>
              <a:t>I</a:t>
            </a:r>
            <a:r>
              <a:rPr lang="de-DE" sz="2800" dirty="0" err="1">
                <a:latin typeface="Times New Roman" pitchFamily="18"/>
              </a:rPr>
              <a:t>Paket</a:t>
            </a:r>
            <a:endParaRPr lang="de-DE" sz="2800" dirty="0">
              <a:latin typeface="Times New Roman" pitchFamily="18"/>
            </a:endParaRP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Geometrie</a:t>
            </a:r>
            <a:r>
              <a:rPr lang="de-DE" sz="2000" b="1" dirty="0">
                <a:latin typeface="Courier New" pitchFamily="49"/>
              </a:rPr>
              <a:t>     Außenmaße;</a:t>
            </a: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Gewicht</a:t>
            </a:r>
            <a:r>
              <a:rPr lang="de-DE" sz="2000" b="1" dirty="0">
                <a:latin typeface="Courier New" pitchFamily="49"/>
              </a:rPr>
              <a:t>	       Gewicht;</a:t>
            </a: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Barcode</a:t>
            </a:r>
            <a:r>
              <a:rPr lang="de-DE" sz="2000" b="1" dirty="0">
                <a:latin typeface="Courier New" pitchFamily="49"/>
              </a:rPr>
              <a:t>	       Barcode;</a:t>
            </a:r>
          </a:p>
          <a:p>
            <a:pPr lvl="0" algn="l">
              <a:buNone/>
            </a:pPr>
            <a:endParaRPr lang="de-DE" sz="2000" b="1" dirty="0">
              <a:latin typeface="Courier New" pitchFamily="49"/>
            </a:endParaRP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Paket</a:t>
            </a:r>
            <a:r>
              <a:rPr lang="de-DE" sz="2000" b="1" dirty="0">
                <a:latin typeface="Courier New" pitchFamily="49"/>
              </a:rPr>
              <a:t>         Falten();</a:t>
            </a: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Paket</a:t>
            </a:r>
            <a:r>
              <a:rPr lang="de-DE" sz="2000" b="1" dirty="0">
                <a:latin typeface="Courier New" pitchFamily="49"/>
              </a:rPr>
              <a:t>         </a:t>
            </a:r>
            <a:r>
              <a:rPr lang="de-DE" sz="2000" b="1" dirty="0" err="1">
                <a:latin typeface="Courier New" pitchFamily="49"/>
              </a:rPr>
              <a:t>Oeffnen</a:t>
            </a:r>
            <a:r>
              <a:rPr lang="de-DE" sz="2000" b="1" dirty="0">
                <a:latin typeface="Courier New" pitchFamily="49"/>
              </a:rPr>
              <a:t>();</a:t>
            </a:r>
          </a:p>
          <a:p>
            <a:pPr lvl="0" algn="l">
              <a:buNone/>
            </a:pPr>
            <a:r>
              <a:rPr lang="de-DE" sz="2000" b="1" dirty="0" err="1">
                <a:latin typeface="Courier New" pitchFamily="49"/>
              </a:rPr>
              <a:t>Bool</a:t>
            </a:r>
            <a:r>
              <a:rPr lang="de-DE" sz="2000" b="1" dirty="0">
                <a:latin typeface="Courier New" pitchFamily="49"/>
              </a:rPr>
              <a:t>           Add(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IBasis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latin typeface="Courier New" pitchFamily="49"/>
              </a:rPr>
              <a:t>basis</a:t>
            </a:r>
            <a:r>
              <a:rPr lang="de-DE" sz="2000" b="1" dirty="0">
                <a:latin typeface="Courier New" pitchFamily="49"/>
              </a:rPr>
              <a:t>);</a:t>
            </a: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Paket</a:t>
            </a:r>
            <a:r>
              <a:rPr lang="de-DE" sz="2000" b="1" dirty="0">
                <a:latin typeface="Courier New" pitchFamily="49"/>
              </a:rPr>
              <a:t>         </a:t>
            </a:r>
            <a:r>
              <a:rPr lang="de-DE" sz="2000" b="1" dirty="0" err="1">
                <a:latin typeface="Courier New" pitchFamily="49"/>
              </a:rPr>
              <a:t>Schliessen</a:t>
            </a:r>
            <a:r>
              <a:rPr lang="de-DE" sz="2000" b="1" dirty="0">
                <a:latin typeface="Courier New" pitchFamily="49"/>
              </a:rPr>
              <a:t>();</a:t>
            </a:r>
          </a:p>
          <a:p>
            <a:pPr lvl="0" algn="l">
              <a:buNone/>
            </a:pP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Paket</a:t>
            </a:r>
            <a:r>
              <a:rPr lang="de-DE" sz="2000" b="1" dirty="0">
                <a:latin typeface="Courier New" pitchFamily="49"/>
              </a:rPr>
              <a:t>         Versiegeln();</a:t>
            </a:r>
          </a:p>
          <a:p>
            <a:pPr lvl="0" algn="l">
              <a:buNone/>
            </a:pPr>
            <a:r>
              <a:rPr lang="de-DE" sz="2000" b="1" dirty="0" err="1">
                <a:latin typeface="Courier New" pitchFamily="49"/>
              </a:rPr>
              <a:t>Object</a:t>
            </a:r>
            <a:r>
              <a:rPr lang="de-DE" sz="2000" b="1" dirty="0">
                <a:latin typeface="Courier New" pitchFamily="49"/>
              </a:rPr>
              <a:t>[] </a:t>
            </a:r>
            <a:r>
              <a:rPr lang="de-DE" sz="2000" b="1" dirty="0" err="1">
                <a:latin typeface="Courier New" pitchFamily="49"/>
              </a:rPr>
              <a:t>objs</a:t>
            </a:r>
            <a:r>
              <a:rPr lang="de-DE" sz="2000" b="1" dirty="0">
                <a:latin typeface="Courier New" pitchFamily="49"/>
              </a:rPr>
              <a:t>  Auspacken();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Gigaset-Fabrik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589040"/>
            <a:ext cx="9055080" cy="5098832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sz="2000" b="1" dirty="0">
                <a:latin typeface="Courier New" pitchFamily="49"/>
              </a:rPr>
              <a:t>Produziere Telefon SL910A (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INation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latin typeface="Courier New" pitchFamily="49"/>
              </a:rPr>
              <a:t>fuerLand</a:t>
            </a:r>
            <a:r>
              <a:rPr lang="de-DE" sz="2000" b="1" dirty="0">
                <a:latin typeface="Courier New" pitchFamily="49"/>
              </a:rPr>
              <a:t>)</a:t>
            </a:r>
            <a:br>
              <a:rPr lang="de-DE" sz="20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{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</a:t>
            </a:r>
            <a:r>
              <a:rPr lang="de-DE" sz="1800" b="1" dirty="0" err="1">
                <a:solidFill>
                  <a:srgbClr val="FF3333"/>
                </a:solidFill>
                <a:latin typeface="Courier New" pitchFamily="49"/>
              </a:rPr>
              <a:t>IPaket</a:t>
            </a:r>
            <a:r>
              <a:rPr lang="de-DE" sz="1800" b="1" dirty="0">
                <a:latin typeface="Courier New" pitchFamily="49"/>
              </a:rPr>
              <a:t> </a:t>
            </a:r>
            <a:r>
              <a:rPr lang="de-DE" sz="1800" b="1" dirty="0" err="1">
                <a:latin typeface="Courier New" pitchFamily="49"/>
              </a:rPr>
              <a:t>paket</a:t>
            </a:r>
            <a:r>
              <a:rPr lang="de-DE" sz="1800" b="1" dirty="0">
                <a:latin typeface="Courier New" pitchFamily="49"/>
              </a:rPr>
              <a:t> = </a:t>
            </a:r>
            <a:r>
              <a:rPr lang="de-DE" sz="1800" b="1" dirty="0" err="1">
                <a:latin typeface="Courier New" pitchFamily="49"/>
              </a:rPr>
              <a:t>lager.HolePaket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).Falten();</a:t>
            </a:r>
          </a:p>
          <a:p>
            <a:pPr lvl="0">
              <a:buNone/>
            </a:pPr>
            <a:r>
              <a:rPr lang="de-DE" sz="1800" b="1" dirty="0">
                <a:latin typeface="Courier New" pitchFamily="49"/>
              </a:rPr>
              <a:t>   </a:t>
            </a:r>
            <a:r>
              <a:rPr lang="de-DE" sz="1800" b="1" dirty="0" err="1">
                <a:latin typeface="Courier New" pitchFamily="49"/>
              </a:rPr>
              <a:t>bool</a:t>
            </a:r>
            <a:r>
              <a:rPr lang="de-DE" sz="1800" b="1" dirty="0">
                <a:latin typeface="Courier New" pitchFamily="49"/>
              </a:rPr>
              <a:t> ok = </a:t>
            </a:r>
            <a:r>
              <a:rPr lang="de-DE" sz="1800" b="1" dirty="0" err="1">
                <a:latin typeface="Courier New" pitchFamily="49"/>
              </a:rPr>
              <a:t>true</a:t>
            </a:r>
            <a:r>
              <a:rPr lang="de-DE" sz="1800" b="1" dirty="0">
                <a:latin typeface="Courier New" pitchFamily="49"/>
              </a:rPr>
              <a:t>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ok &amp;&amp;= </a:t>
            </a:r>
            <a:r>
              <a:rPr lang="de-DE" sz="1800" b="1" dirty="0" err="1">
                <a:latin typeface="Courier New" pitchFamily="49"/>
              </a:rPr>
              <a:t>paket.Add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Lager.HoleBasis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));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ok &amp;&amp;= </a:t>
            </a:r>
            <a:r>
              <a:rPr lang="de-DE" sz="1800" b="1" dirty="0" err="1">
                <a:latin typeface="Courier New" pitchFamily="49"/>
              </a:rPr>
              <a:t>paket.Add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Lager.HoleHandset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));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ok &amp;&amp;= </a:t>
            </a:r>
            <a:r>
              <a:rPr lang="de-DE" sz="1800" b="1" dirty="0" err="1">
                <a:latin typeface="Courier New" pitchFamily="49"/>
              </a:rPr>
              <a:t>paket.Add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Lager.HoleLadeschale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));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ok &amp;&amp;= </a:t>
            </a:r>
            <a:r>
              <a:rPr lang="de-DE" sz="1800" b="1" dirty="0" err="1">
                <a:latin typeface="Courier New" pitchFamily="49"/>
              </a:rPr>
              <a:t>paket.Add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Lager.HoleNetzteilBasis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));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ok &amp;&amp;= </a:t>
            </a:r>
            <a:r>
              <a:rPr lang="de-DE" sz="1800" b="1" dirty="0" err="1">
                <a:latin typeface="Courier New" pitchFamily="49"/>
              </a:rPr>
              <a:t>paket.Add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Lager.HoleNetzteilHS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fuerLand</a:t>
            </a:r>
            <a:r>
              <a:rPr lang="de-DE" sz="1800" b="1" dirty="0">
                <a:latin typeface="Courier New" pitchFamily="49"/>
              </a:rPr>
              <a:t>));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# …</a:t>
            </a:r>
          </a:p>
          <a:p>
            <a:pPr lvl="0">
              <a:buNone/>
            </a:pPr>
            <a:r>
              <a:rPr lang="de-DE" sz="1800" b="1" dirty="0">
                <a:latin typeface="Courier New" pitchFamily="49"/>
              </a:rPr>
              <a:t>   </a:t>
            </a:r>
            <a:r>
              <a:rPr lang="de-DE" sz="1800" b="1" dirty="0" err="1">
                <a:latin typeface="Courier New" pitchFamily="49"/>
              </a:rPr>
              <a:t>if</a:t>
            </a:r>
            <a:r>
              <a:rPr lang="de-DE" sz="1800" b="1" dirty="0">
                <a:latin typeface="Courier New" pitchFamily="49"/>
              </a:rPr>
              <a:t> (ok) {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   </a:t>
            </a:r>
            <a:r>
              <a:rPr lang="de-DE" sz="1800" b="1" dirty="0" err="1">
                <a:solidFill>
                  <a:srgbClr val="FF3333"/>
                </a:solidFill>
                <a:latin typeface="Courier New" pitchFamily="49"/>
              </a:rPr>
              <a:t>IGewicht</a:t>
            </a:r>
            <a:r>
              <a:rPr lang="de-DE" sz="1800" b="1" dirty="0">
                <a:latin typeface="Courier New" pitchFamily="49"/>
              </a:rPr>
              <a:t> </a:t>
            </a:r>
            <a:r>
              <a:rPr lang="de-DE" sz="1800" b="1" dirty="0" err="1">
                <a:latin typeface="Courier New" pitchFamily="49"/>
              </a:rPr>
              <a:t>gewicht</a:t>
            </a:r>
            <a:r>
              <a:rPr lang="de-DE" sz="1800" b="1" dirty="0">
                <a:latin typeface="Courier New" pitchFamily="49"/>
              </a:rPr>
              <a:t> =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      </a:t>
            </a:r>
            <a:r>
              <a:rPr lang="de-DE" sz="1800" b="1" dirty="0" err="1">
                <a:latin typeface="Courier New" pitchFamily="49"/>
              </a:rPr>
              <a:t>paket.Schließen</a:t>
            </a:r>
            <a:r>
              <a:rPr lang="de-DE" sz="1800" b="1" dirty="0">
                <a:latin typeface="Courier New" pitchFamily="49"/>
              </a:rPr>
              <a:t>().Versiegeln().Gewicht;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   </a:t>
            </a:r>
            <a:r>
              <a:rPr lang="de-DE" sz="1800" b="1" dirty="0" err="1">
                <a:latin typeface="Courier New" pitchFamily="49"/>
              </a:rPr>
              <a:t>paket</a:t>
            </a:r>
            <a:r>
              <a:rPr lang="de-DE" sz="1800" b="1" dirty="0">
                <a:latin typeface="Courier New" pitchFamily="49"/>
              </a:rPr>
              <a:t> = </a:t>
            </a:r>
            <a:r>
              <a:rPr lang="de-DE" sz="1800" b="1" dirty="0" err="1">
                <a:latin typeface="Courier New" pitchFamily="49"/>
              </a:rPr>
              <a:t>pruefer.Check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paket</a:t>
            </a:r>
            <a:r>
              <a:rPr lang="de-DE" sz="1800" b="1" dirty="0">
                <a:latin typeface="Courier New" pitchFamily="49"/>
              </a:rPr>
              <a:t>) </a:t>
            </a:r>
            <a:r>
              <a:rPr lang="de-DE" sz="1800" b="1" dirty="0" err="1">
                <a:latin typeface="Courier New" pitchFamily="49"/>
              </a:rPr>
              <a:t>if</a:t>
            </a:r>
            <a:r>
              <a:rPr lang="de-DE" sz="1800" b="1" dirty="0">
                <a:latin typeface="Courier New" pitchFamily="49"/>
              </a:rPr>
              <a:t> !</a:t>
            </a:r>
            <a:r>
              <a:rPr lang="de-DE" sz="1800" b="1" dirty="0" err="1">
                <a:latin typeface="Courier New" pitchFamily="49"/>
              </a:rPr>
              <a:t>IsKorrekt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gewicht</a:t>
            </a:r>
            <a:r>
              <a:rPr lang="de-DE" sz="1800" b="1" dirty="0">
                <a:latin typeface="Courier New" pitchFamily="49"/>
              </a:rPr>
              <a:t>); 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   </a:t>
            </a:r>
            <a:r>
              <a:rPr lang="de-DE" sz="1800" b="1" dirty="0" err="1">
                <a:latin typeface="Courier New" pitchFamily="49"/>
              </a:rPr>
              <a:t>palette.Add</a:t>
            </a:r>
            <a:r>
              <a:rPr lang="de-DE" sz="1800" b="1" dirty="0">
                <a:latin typeface="Courier New" pitchFamily="49"/>
              </a:rPr>
              <a:t>(</a:t>
            </a:r>
            <a:r>
              <a:rPr lang="de-DE" sz="1800" b="1" dirty="0" err="1">
                <a:latin typeface="Courier New" pitchFamily="49"/>
              </a:rPr>
              <a:t>paket</a:t>
            </a:r>
            <a:r>
              <a:rPr lang="de-DE" sz="1800" b="1" dirty="0">
                <a:latin typeface="Courier New" pitchFamily="49"/>
              </a:rPr>
              <a:t>) </a:t>
            </a:r>
            <a:r>
              <a:rPr lang="de-DE" sz="1800" b="1" dirty="0" err="1">
                <a:latin typeface="Courier New" pitchFamily="49"/>
              </a:rPr>
              <a:t>if</a:t>
            </a:r>
            <a:r>
              <a:rPr lang="de-DE" sz="1800" b="1" dirty="0">
                <a:latin typeface="Courier New" pitchFamily="49"/>
              </a:rPr>
              <a:t> </a:t>
            </a:r>
            <a:r>
              <a:rPr lang="de-DE" sz="1800" b="1" dirty="0" err="1">
                <a:latin typeface="Courier New" pitchFamily="49"/>
              </a:rPr>
              <a:t>paket</a:t>
            </a:r>
            <a:r>
              <a:rPr lang="de-DE" sz="1800" b="1" dirty="0">
                <a:latin typeface="Courier New" pitchFamily="49"/>
              </a:rPr>
              <a:t> != null;  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   }</a:t>
            </a:r>
            <a:br>
              <a:rPr lang="de-DE" sz="18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}</a:t>
            </a:r>
          </a:p>
        </p:txBody>
      </p:sp>
      <p:sp>
        <p:nvSpPr>
          <p:cNvPr id="4" name="Textfeld 3"/>
          <p:cNvSpPr txBox="1"/>
          <p:nvPr/>
        </p:nvSpPr>
        <p:spPr>
          <a:xfrm rot="18736020">
            <a:off x="1791391" y="3093508"/>
            <a:ext cx="7774235" cy="88654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 Black" pitchFamily="34"/>
                <a:ea typeface="Lucida Sans Unicode" pitchFamily="2"/>
                <a:cs typeface="Tahoma" pitchFamily="2"/>
              </a:rPr>
              <a:t>Kein Aufruf von </a:t>
            </a:r>
            <a:r>
              <a:rPr lang="de-DE" sz="4400" b="0" i="0" u="none" strike="noStrike" kern="1200" dirty="0" err="1">
                <a:ln>
                  <a:noFill/>
                </a:ln>
                <a:solidFill>
                  <a:srgbClr val="DC2300"/>
                </a:solidFill>
                <a:latin typeface="Arial Black" pitchFamily="34"/>
                <a:ea typeface="Lucida Sans Unicode" pitchFamily="2"/>
                <a:cs typeface="Tahoma" pitchFamily="2"/>
              </a:rPr>
              <a:t>new</a:t>
            </a:r>
            <a:r>
              <a:rPr lang="de-DE" sz="44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 Black" pitchFamily="34"/>
                <a:ea typeface="Lucida Sans Unicode" pitchFamily="2"/>
                <a:cs typeface="Tahoma" pitchFamily="2"/>
              </a:rPr>
              <a:t>()  !!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7560" y="684648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Gigaset unterwegs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481039"/>
            <a:ext cx="9071640" cy="5047536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l">
              <a:buNone/>
            </a:pPr>
            <a:r>
              <a:rPr lang="de-DE" sz="2000" b="1" dirty="0" err="1">
                <a:latin typeface="Courier New" pitchFamily="49"/>
              </a:rPr>
              <a:t>VersendeTelefone</a:t>
            </a:r>
            <a:r>
              <a:rPr lang="de-DE" sz="2000" b="1" dirty="0">
                <a:latin typeface="Courier New" pitchFamily="49"/>
              </a:rPr>
              <a:t>(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IHafen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latin typeface="Courier New" pitchFamily="49"/>
              </a:rPr>
              <a:t>nachHafen</a:t>
            </a:r>
            <a:r>
              <a:rPr lang="de-DE" sz="2000" b="1" dirty="0">
                <a:latin typeface="Courier New" pitchFamily="49"/>
              </a:rPr>
              <a:t>)</a:t>
            </a:r>
            <a:br>
              <a:rPr lang="de-DE" sz="2000" b="1" dirty="0">
                <a:latin typeface="Courier New" pitchFamily="49"/>
              </a:rPr>
            </a:br>
            <a:r>
              <a:rPr lang="de-DE" sz="1800" b="1" dirty="0">
                <a:latin typeface="Courier New" pitchFamily="49"/>
              </a:rPr>
              <a:t>{</a:t>
            </a:r>
          </a:p>
          <a:p>
            <a:pPr marL="0" lvl="0" indent="0" algn="l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IContainer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latin typeface="Courier New" pitchFamily="49"/>
              </a:rPr>
              <a:t>containerMitTelefonen</a:t>
            </a:r>
            <a:r>
              <a:rPr lang="de-DE" sz="2000" b="1" dirty="0">
                <a:latin typeface="Courier New" pitchFamily="49"/>
              </a:rPr>
              <a:t> = </a:t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   </a:t>
            </a:r>
            <a:r>
              <a:rPr lang="de-DE" sz="2000" b="1" dirty="0" err="1">
                <a:solidFill>
                  <a:srgbClr val="00AE00"/>
                </a:solidFill>
                <a:latin typeface="Courier New" pitchFamily="49"/>
              </a:rPr>
              <a:t>GigasetFactory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      .</a:t>
            </a:r>
            <a:r>
              <a:rPr lang="de-DE" sz="2000" b="1" dirty="0" err="1">
                <a:latin typeface="Courier New" pitchFamily="49"/>
              </a:rPr>
              <a:t>GetContainer</a:t>
            </a:r>
            <a:r>
              <a:rPr lang="de-DE" sz="2000" b="1" dirty="0">
                <a:latin typeface="Courier New" pitchFamily="49"/>
              </a:rPr>
              <a:t>(</a:t>
            </a:r>
            <a:r>
              <a:rPr lang="de-DE" sz="2000" b="1" dirty="0" err="1">
                <a:latin typeface="Courier New" pitchFamily="49"/>
              </a:rPr>
              <a:t>nachHafen</a:t>
            </a:r>
            <a:r>
              <a:rPr lang="de-DE" sz="2000" b="1" dirty="0">
                <a:latin typeface="Courier New" pitchFamily="49"/>
              </a:rPr>
              <a:t>); </a:t>
            </a:r>
            <a:r>
              <a:rPr lang="de-DE" sz="2000" b="1" dirty="0">
                <a:solidFill>
                  <a:srgbClr val="FF3333"/>
                </a:solidFill>
                <a:latin typeface="Courier New" pitchFamily="49"/>
              </a:rPr>
              <a:t># Nicht etwa 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new</a:t>
            </a:r>
            <a:r>
              <a:rPr lang="de-DE" sz="2000" b="1" dirty="0">
                <a:solidFill>
                  <a:srgbClr val="FF3333"/>
                </a:solidFill>
                <a:latin typeface="Courier New" pitchFamily="49"/>
              </a:rPr>
              <a:t>()</a:t>
            </a:r>
          </a:p>
          <a:p>
            <a:pPr marL="0" lvl="0" indent="0" algn="l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ILkw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latin typeface="Courier New" pitchFamily="49"/>
              </a:rPr>
              <a:t>lkw</a:t>
            </a:r>
            <a:r>
              <a:rPr lang="de-DE" sz="2000" b="1" dirty="0">
                <a:latin typeface="Courier New" pitchFamily="49"/>
              </a:rPr>
              <a:t> = </a:t>
            </a:r>
            <a:r>
              <a:rPr lang="de-DE" sz="2000" b="1" dirty="0" err="1">
                <a:solidFill>
                  <a:srgbClr val="00AE00"/>
                </a:solidFill>
                <a:latin typeface="Courier New" pitchFamily="49"/>
              </a:rPr>
              <a:t>Spedition</a:t>
            </a:r>
            <a:r>
              <a:rPr lang="de-DE" sz="2000" b="1" dirty="0" err="1">
                <a:latin typeface="Courier New" pitchFamily="49"/>
              </a:rPr>
              <a:t>.LkwAnfordern</a:t>
            </a:r>
            <a:r>
              <a:rPr lang="de-DE" sz="2000" b="1" dirty="0">
                <a:latin typeface="Courier New" pitchFamily="49"/>
              </a:rPr>
              <a:t>(); </a:t>
            </a:r>
            <a:r>
              <a:rPr lang="de-DE" sz="2000" b="1" dirty="0">
                <a:solidFill>
                  <a:srgbClr val="FF3333"/>
                </a:solidFill>
                <a:latin typeface="Courier New" pitchFamily="49"/>
              </a:rPr>
              <a:t># Nicht 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new</a:t>
            </a:r>
            <a:r>
              <a:rPr lang="de-DE" sz="2000" b="1" dirty="0">
                <a:solidFill>
                  <a:srgbClr val="FF3333"/>
                </a:solidFill>
                <a:latin typeface="Courier New" pitchFamily="49"/>
              </a:rPr>
              <a:t>()</a:t>
            </a:r>
          </a:p>
          <a:p>
            <a:pPr marL="0" lvl="0" indent="0" algn="l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latin typeface="Courier New" pitchFamily="49"/>
              </a:rPr>
              <a:t>lkw.aufladen</a:t>
            </a:r>
            <a:r>
              <a:rPr lang="de-DE" sz="2000" b="1" dirty="0">
                <a:latin typeface="Courier New" pitchFamily="49"/>
              </a:rPr>
              <a:t>(</a:t>
            </a:r>
            <a:r>
              <a:rPr lang="de-DE" sz="2000" b="1" dirty="0" err="1">
                <a:latin typeface="Courier New" pitchFamily="49"/>
              </a:rPr>
              <a:t>containerMitTelefonen</a:t>
            </a:r>
            <a:r>
              <a:rPr lang="de-DE" sz="2000" b="1" dirty="0">
                <a:latin typeface="Courier New" pitchFamily="49"/>
              </a:rPr>
              <a:t>);</a:t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latin typeface="Courier New" pitchFamily="49"/>
              </a:rPr>
              <a:t>lkw.fahrenZu</a:t>
            </a:r>
            <a:r>
              <a:rPr lang="de-DE" sz="2000" b="1" dirty="0">
                <a:latin typeface="Courier New" pitchFamily="49"/>
              </a:rPr>
              <a:t>(</a:t>
            </a:r>
            <a:r>
              <a:rPr lang="de-DE" sz="2000" b="1" dirty="0" err="1">
                <a:latin typeface="Courier New" pitchFamily="49"/>
              </a:rPr>
              <a:t>nachHafen</a:t>
            </a:r>
            <a:r>
              <a:rPr lang="de-DE" sz="2000" b="1" dirty="0">
                <a:latin typeface="Courier New" pitchFamily="49"/>
              </a:rPr>
              <a:t>);</a:t>
            </a:r>
          </a:p>
          <a:p>
            <a:pPr marL="0" lvl="0" indent="0" algn="l">
              <a:buNone/>
            </a:pPr>
            <a:r>
              <a:rPr lang="de-DE" sz="2000" b="1" dirty="0">
                <a:latin typeface="Courier New" pitchFamily="49"/>
              </a:rPr>
              <a:t>   # …</a:t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}</a:t>
            </a:r>
          </a:p>
          <a:p>
            <a:pPr marL="0" lvl="0" indent="0" algn="l">
              <a:buNone/>
            </a:pPr>
            <a:r>
              <a:rPr lang="de-DE" sz="2000" b="1" dirty="0">
                <a:solidFill>
                  <a:srgbClr val="2323DC"/>
                </a:solidFill>
                <a:latin typeface="Courier New" pitchFamily="49"/>
              </a:rPr>
              <a:t># Was sich im Container befindet</a:t>
            </a:r>
            <a:r>
              <a:rPr lang="de-DE" sz="2000" b="1" dirty="0" smtClean="0">
                <a:solidFill>
                  <a:srgbClr val="2323DC"/>
                </a:solidFill>
                <a:latin typeface="Courier New" pitchFamily="49"/>
              </a:rPr>
              <a:t>,</a:t>
            </a:r>
            <a:br>
              <a:rPr lang="de-DE" sz="2000" b="1" dirty="0" smtClean="0">
                <a:solidFill>
                  <a:srgbClr val="2323DC"/>
                </a:solidFill>
                <a:latin typeface="Courier New" pitchFamily="49"/>
              </a:rPr>
            </a:br>
            <a:r>
              <a:rPr lang="de-DE" sz="2000" b="1" dirty="0" smtClean="0">
                <a:solidFill>
                  <a:srgbClr val="2323DC"/>
                </a:solidFill>
                <a:latin typeface="Courier New" pitchFamily="49"/>
              </a:rPr>
              <a:t># </a:t>
            </a:r>
            <a:r>
              <a:rPr lang="de-DE" sz="2000" b="1" dirty="0">
                <a:solidFill>
                  <a:srgbClr val="2323DC"/>
                </a:solidFill>
                <a:latin typeface="Courier New" pitchFamily="49"/>
              </a:rPr>
              <a:t>ist dem Fahrer egal,</a:t>
            </a:r>
          </a:p>
          <a:p>
            <a:pPr marL="0" lvl="0" indent="0" algn="l">
              <a:buNone/>
            </a:pPr>
            <a:r>
              <a:rPr lang="de-DE" sz="2000" b="1" dirty="0">
                <a:solidFill>
                  <a:srgbClr val="2323DC"/>
                </a:solidFill>
                <a:latin typeface="Courier New" pitchFamily="49"/>
              </a:rPr>
              <a:t># aber nicht dem Empfänger!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platzhalter 1"/>
          <p:cNvSpPr txBox="1">
            <a:spLocks noGrp="1"/>
          </p:cNvSpPr>
          <p:nvPr>
            <p:ph type="body" idx="4294967295"/>
          </p:nvPr>
        </p:nvSpPr>
        <p:spPr>
          <a:xfrm>
            <a:off x="504359" y="2021399"/>
            <a:ext cx="905508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8000" b="1">
                <a:latin typeface="Arial" pitchFamily="34"/>
              </a:rPr>
              <a:t>Gigaset</a:t>
            </a:r>
          </a:p>
          <a:p>
            <a:pPr lvl="0" algn="ctr">
              <a:buNone/>
            </a:pPr>
            <a:r>
              <a:rPr lang="de-DE" sz="8000" b="1">
                <a:latin typeface="Arial" pitchFamily="34"/>
              </a:rPr>
              <a:t>Unit-Test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Unit-Test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68680" y="1636920"/>
            <a:ext cx="4426560" cy="2508840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7640" y="1622880"/>
            <a:ext cx="4320000" cy="25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895680" y="5136840"/>
            <a:ext cx="8494200" cy="18226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Eine Einführung in testgetriebene Entwicklung liefert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Martin Fowler: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  <a:hlinkClick r:id="rId5"/>
              </a:rPr>
              <a:t>http://martinfowler.com/bliki/TestDrivenDevelopment.html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  <a:hlinkClick r:id="rId6"/>
              </a:rPr>
              <a:t>http://www.martinfowler.com/bliki/TestDouble.html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996400" y="644184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 6"/>
          <p:cNvSpPr/>
          <p:nvPr/>
        </p:nvSpPr>
        <p:spPr>
          <a:xfrm>
            <a:off x="5261400" y="3911400"/>
            <a:ext cx="1428840" cy="1156680"/>
          </a:xfrm>
          <a:custGeom>
            <a:avLst>
              <a:gd name="f0" fmla="val 34282"/>
              <a:gd name="f1" fmla="val -1628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System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Under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Test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6781320" y="3753360"/>
            <a:ext cx="2891159" cy="1361160"/>
          </a:xfrm>
          <a:custGeom>
            <a:avLst>
              <a:gd name="f0" fmla="val 12620"/>
              <a:gd name="f1" fmla="val -53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 Objekte aus 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Umgebung des SUT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werden durch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Testdoubles ersetzt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6509160" y="329040"/>
            <a:ext cx="3231000" cy="1361160"/>
          </a:xfrm>
          <a:custGeom>
            <a:avLst>
              <a:gd name="f0" fmla="val 10684"/>
              <a:gd name="f1" fmla="val 2716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Das Fixture baut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 Testumgebung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auf und erzeugt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auch die Testdoubles.</a:t>
            </a:r>
          </a:p>
        </p:txBody>
      </p:sp>
      <p:sp>
        <p:nvSpPr>
          <p:cNvPr id="10" name="Freihandform 9"/>
          <p:cNvSpPr/>
          <p:nvPr/>
        </p:nvSpPr>
        <p:spPr>
          <a:xfrm>
            <a:off x="158760" y="3979800"/>
            <a:ext cx="1666800" cy="1156680"/>
          </a:xfrm>
          <a:custGeom>
            <a:avLst>
              <a:gd name="f0" fmla="val 21007"/>
              <a:gd name="f1" fmla="val -1629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Wird im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Folgenden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verwendet</a:t>
            </a:r>
          </a:p>
        </p:txBody>
      </p:sp>
      <p:sp>
        <p:nvSpPr>
          <p:cNvPr id="11" name="Freihandform 10"/>
          <p:cNvSpPr/>
          <p:nvPr/>
        </p:nvSpPr>
        <p:spPr>
          <a:xfrm>
            <a:off x="1213559" y="294840"/>
            <a:ext cx="2369880" cy="1292400"/>
          </a:xfrm>
          <a:custGeom>
            <a:avLst>
              <a:gd name="f0" fmla="val 10435"/>
              <a:gd name="f1" fmla="val 270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Implementiert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dieselbe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Schnittstelle wie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 das Original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Gigaset Unit-Test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1589400"/>
            <a:ext cx="9055080" cy="5345053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de-DE" sz="2400" b="1" dirty="0" err="1">
                <a:latin typeface="Courier New" pitchFamily="49"/>
              </a:rPr>
              <a:t>TestFalten</a:t>
            </a:r>
            <a:r>
              <a:rPr lang="de-DE" sz="2400" b="1" dirty="0">
                <a:latin typeface="Courier New" pitchFamily="49"/>
              </a:rPr>
              <a:t>()</a:t>
            </a:r>
            <a:br>
              <a:rPr lang="de-DE" sz="2400" b="1" dirty="0">
                <a:latin typeface="Courier New" pitchFamily="49"/>
              </a:rPr>
            </a:br>
            <a:r>
              <a:rPr lang="de-DE" sz="2300" b="1" dirty="0">
                <a:latin typeface="Courier New" pitchFamily="49"/>
              </a:rPr>
              <a:t>{</a:t>
            </a:r>
            <a:br>
              <a:rPr lang="de-DE" sz="2300" b="1" dirty="0">
                <a:latin typeface="Courier New" pitchFamily="49"/>
              </a:rPr>
            </a:br>
            <a:r>
              <a:rPr lang="de-DE" sz="2300" b="1" dirty="0">
                <a:latin typeface="Courier New" pitchFamily="49"/>
              </a:rPr>
              <a:t>   </a:t>
            </a:r>
            <a:r>
              <a:rPr lang="de-DE" sz="2300" b="1" dirty="0" err="1">
                <a:solidFill>
                  <a:srgbClr val="DC2300"/>
                </a:solidFill>
                <a:latin typeface="Courier New" pitchFamily="49"/>
              </a:rPr>
              <a:t>I</a:t>
            </a:r>
            <a:r>
              <a:rPr lang="de-DE" sz="2300" b="1" dirty="0" err="1">
                <a:latin typeface="Courier New" pitchFamily="49"/>
              </a:rPr>
              <a:t>Paket</a:t>
            </a:r>
            <a:r>
              <a:rPr lang="de-DE" sz="2300" b="1" dirty="0">
                <a:latin typeface="Courier New" pitchFamily="49"/>
              </a:rPr>
              <a:t> </a:t>
            </a:r>
            <a:r>
              <a:rPr lang="de-DE" sz="2300" b="1" dirty="0" err="1">
                <a:solidFill>
                  <a:srgbClr val="00AE00"/>
                </a:solidFill>
                <a:latin typeface="Courier New" pitchFamily="49"/>
              </a:rPr>
              <a:t>testObject</a:t>
            </a:r>
            <a:r>
              <a:rPr lang="de-DE" sz="2300" b="1" dirty="0">
                <a:latin typeface="Courier New" pitchFamily="49"/>
              </a:rPr>
              <a:t> = </a:t>
            </a:r>
            <a:r>
              <a:rPr lang="de-DE" sz="2300" b="1" dirty="0" err="1">
                <a:solidFill>
                  <a:srgbClr val="2300DC"/>
                </a:solidFill>
                <a:latin typeface="Courier New" pitchFamily="49"/>
              </a:rPr>
              <a:t>testFixture</a:t>
            </a:r>
            <a:r>
              <a:rPr lang="de-DE" sz="2300" b="1" dirty="0" err="1">
                <a:latin typeface="Courier New" pitchFamily="49"/>
              </a:rPr>
              <a:t>.CreatePaket</a:t>
            </a:r>
            <a:r>
              <a:rPr lang="de-DE" sz="2300" b="1" dirty="0">
                <a:latin typeface="Courier New" pitchFamily="49"/>
              </a:rPr>
              <a:t>();</a:t>
            </a:r>
          </a:p>
          <a:p>
            <a:pPr marL="0" lvl="0" indent="0">
              <a:buNone/>
            </a:pPr>
            <a:r>
              <a:rPr lang="de-DE" sz="2300" b="1" dirty="0">
                <a:latin typeface="Courier New" pitchFamily="49"/>
              </a:rPr>
              <a:t>   </a:t>
            </a:r>
            <a:r>
              <a:rPr lang="de-DE" sz="2300" b="1" dirty="0" err="1">
                <a:solidFill>
                  <a:srgbClr val="DC2300"/>
                </a:solidFill>
                <a:latin typeface="Courier New" pitchFamily="49"/>
              </a:rPr>
              <a:t>I</a:t>
            </a:r>
            <a:r>
              <a:rPr lang="de-DE" sz="2300" b="1" dirty="0" err="1">
                <a:latin typeface="Courier New" pitchFamily="49"/>
              </a:rPr>
              <a:t>Paket</a:t>
            </a:r>
            <a:r>
              <a:rPr lang="de-DE" sz="2300" b="1" dirty="0">
                <a:latin typeface="Courier New" pitchFamily="49"/>
              </a:rPr>
              <a:t> </a:t>
            </a:r>
            <a:r>
              <a:rPr lang="de-DE" sz="2300" b="1" dirty="0" err="1">
                <a:solidFill>
                  <a:srgbClr val="944794"/>
                </a:solidFill>
                <a:latin typeface="Courier New" pitchFamily="49"/>
              </a:rPr>
              <a:t>gefaltetesPaket</a:t>
            </a:r>
            <a:r>
              <a:rPr lang="de-DE" sz="2300" b="1" dirty="0">
                <a:latin typeface="Courier New" pitchFamily="49"/>
              </a:rPr>
              <a:t> = </a:t>
            </a:r>
            <a:r>
              <a:rPr lang="de-DE" sz="2300" b="1" dirty="0" err="1">
                <a:solidFill>
                  <a:srgbClr val="00AE00"/>
                </a:solidFill>
                <a:latin typeface="Courier New" pitchFamily="49"/>
              </a:rPr>
              <a:t>testObject</a:t>
            </a:r>
            <a:r>
              <a:rPr lang="de-DE" sz="2300" b="1" dirty="0" err="1">
                <a:latin typeface="Courier New" pitchFamily="49"/>
              </a:rPr>
              <a:t>.</a:t>
            </a:r>
            <a:r>
              <a:rPr lang="de-DE" sz="2300" b="1" dirty="0" err="1">
                <a:solidFill>
                  <a:srgbClr val="DC2300"/>
                </a:solidFill>
                <a:latin typeface="Courier New" pitchFamily="49"/>
              </a:rPr>
              <a:t>Falten</a:t>
            </a:r>
            <a:r>
              <a:rPr lang="de-DE" sz="2300" b="1" dirty="0">
                <a:latin typeface="Courier New" pitchFamily="49"/>
              </a:rPr>
              <a:t>();</a:t>
            </a:r>
          </a:p>
          <a:p>
            <a:pPr marL="0" lvl="0" indent="0">
              <a:buNone/>
            </a:pPr>
            <a:r>
              <a:rPr lang="de-DE" sz="2300" b="1" dirty="0">
                <a:latin typeface="Courier New" pitchFamily="49"/>
              </a:rPr>
              <a:t>   </a:t>
            </a:r>
            <a:r>
              <a:rPr lang="de-DE" sz="2300" b="1" dirty="0" err="1">
                <a:solidFill>
                  <a:srgbClr val="2300DC"/>
                </a:solidFill>
                <a:latin typeface="Courier New" pitchFamily="49"/>
              </a:rPr>
              <a:t>testFixture</a:t>
            </a:r>
            <a:r>
              <a:rPr lang="de-DE" sz="2300" b="1" dirty="0" err="1">
                <a:latin typeface="Courier New" pitchFamily="49"/>
              </a:rPr>
              <a:t>.Validate</a:t>
            </a:r>
            <a:r>
              <a:rPr lang="de-DE" sz="2300" b="1" dirty="0">
                <a:latin typeface="Courier New" pitchFamily="49"/>
              </a:rPr>
              <a:t>(</a:t>
            </a:r>
            <a:r>
              <a:rPr lang="de-DE" sz="2300" b="1" dirty="0" err="1">
                <a:solidFill>
                  <a:srgbClr val="944794"/>
                </a:solidFill>
                <a:latin typeface="Courier New" pitchFamily="49"/>
              </a:rPr>
              <a:t>gefaltetesPaket</a:t>
            </a:r>
            <a:r>
              <a:rPr lang="de-DE" sz="2300" b="1" dirty="0" err="1">
                <a:latin typeface="Courier New" pitchFamily="49"/>
              </a:rPr>
              <a:t>.Geometrie</a:t>
            </a:r>
            <a:r>
              <a:rPr lang="de-DE" sz="2300" b="1" dirty="0">
                <a:latin typeface="Courier New" pitchFamily="49"/>
              </a:rPr>
              <a:t>);</a:t>
            </a:r>
          </a:p>
          <a:p>
            <a:pPr marL="0" lvl="0" indent="0">
              <a:buNone/>
            </a:pPr>
            <a:r>
              <a:rPr lang="de-DE" sz="2300" b="1" dirty="0">
                <a:latin typeface="Courier New" pitchFamily="49"/>
              </a:rPr>
              <a:t>}    </a:t>
            </a:r>
            <a:r>
              <a:rPr lang="de-DE" sz="2300" b="1" i="1" dirty="0">
                <a:latin typeface="Courier New" pitchFamily="49"/>
              </a:rPr>
              <a:t># fertig ist der Test!</a:t>
            </a:r>
          </a:p>
          <a:p>
            <a:pPr marL="0" lvl="0" indent="0">
              <a:buNone/>
            </a:pPr>
            <a:endParaRPr lang="de-DE" sz="2300" b="1" dirty="0"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300" b="1" dirty="0" err="1">
                <a:latin typeface="Courier New" pitchFamily="49"/>
              </a:rPr>
              <a:t>TestÖffnen</a:t>
            </a:r>
            <a:r>
              <a:rPr lang="de-DE" sz="2300" b="1" dirty="0">
                <a:latin typeface="Courier New" pitchFamily="49"/>
              </a:rPr>
              <a:t>() …</a:t>
            </a:r>
          </a:p>
          <a:p>
            <a:pPr marL="0" lvl="0" indent="0">
              <a:buNone/>
            </a:pPr>
            <a:r>
              <a:rPr lang="de-DE" sz="2300" b="1" dirty="0" err="1">
                <a:latin typeface="Courier New" pitchFamily="49"/>
              </a:rPr>
              <a:t>TestSchließen</a:t>
            </a:r>
            <a:r>
              <a:rPr lang="de-DE" sz="2300" b="1" dirty="0">
                <a:latin typeface="Courier New" pitchFamily="49"/>
              </a:rPr>
              <a:t>() …</a:t>
            </a:r>
          </a:p>
          <a:p>
            <a:pPr marL="0" lvl="0" indent="0">
              <a:buNone/>
            </a:pPr>
            <a:r>
              <a:rPr lang="de-DE" sz="2300" b="1" dirty="0" err="1">
                <a:latin typeface="Courier New" pitchFamily="49"/>
              </a:rPr>
              <a:t>TestVersiegeln</a:t>
            </a:r>
            <a:r>
              <a:rPr lang="de-DE" sz="2300" b="1" dirty="0">
                <a:latin typeface="Courier New" pitchFamily="49"/>
              </a:rPr>
              <a:t>() …</a:t>
            </a:r>
          </a:p>
          <a:p>
            <a:pPr lvl="0">
              <a:buNone/>
            </a:pPr>
            <a:endParaRPr lang="de-DE" sz="2300" b="1" dirty="0">
              <a:latin typeface="Courier New" pitchFamily="49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de-DE"/>
              <a:t>Ein reale</a:t>
            </a:r>
            <a:br>
              <a:rPr lang="de-DE"/>
            </a:br>
            <a:r>
              <a:rPr lang="de-DE"/>
              <a:t>Fabrik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2018519"/>
            <a:ext cx="9071640" cy="47397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ctr">
              <a:buNone/>
            </a:pPr>
            <a:endParaRPr lang="de-DE"/>
          </a:p>
          <a:p>
            <a:pPr lvl="0" algn="l">
              <a:buNone/>
            </a:pPr>
            <a:r>
              <a:rPr lang="de-DE"/>
              <a:t>Gigaset</a:t>
            </a:r>
          </a:p>
          <a:p>
            <a:pPr lvl="0" algn="l">
              <a:buNone/>
            </a:pPr>
            <a:r>
              <a:rPr lang="de-DE"/>
              <a:t>in Bocholt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0360" y="489240"/>
            <a:ext cx="6480000" cy="60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Gigaset Unit-Test (3)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1589400"/>
            <a:ext cx="9055080" cy="4898777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de-DE" sz="2000" b="1" dirty="0" err="1">
                <a:latin typeface="Courier New" pitchFamily="49"/>
              </a:rPr>
              <a:t>TestAdd</a:t>
            </a:r>
            <a:r>
              <a:rPr lang="de-DE" sz="2000" b="1" dirty="0">
                <a:latin typeface="Courier New" pitchFamily="49"/>
              </a:rPr>
              <a:t>()  # Teil einlegen</a:t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{</a:t>
            </a:r>
          </a:p>
          <a:p>
            <a:pPr marL="0" lvl="0" indent="0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i="1" dirty="0">
                <a:latin typeface="Courier New" pitchFamily="49"/>
              </a:rPr>
              <a:t># Testvorbereitung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DC2300"/>
                </a:solidFill>
                <a:latin typeface="Courier New" pitchFamily="49"/>
              </a:rPr>
              <a:t>I</a:t>
            </a:r>
            <a:r>
              <a:rPr lang="de-DE" sz="2000" b="1" dirty="0" err="1">
                <a:latin typeface="Courier New" pitchFamily="49"/>
              </a:rPr>
              <a:t>Paket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solidFill>
                  <a:srgbClr val="00AE00"/>
                </a:solidFill>
                <a:latin typeface="Courier New" pitchFamily="49"/>
              </a:rPr>
              <a:t>testObject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  = </a:t>
            </a:r>
            <a:r>
              <a:rPr lang="de-DE" sz="2000" b="1" dirty="0" err="1">
                <a:solidFill>
                  <a:srgbClr val="2300DC"/>
                </a:solidFill>
                <a:latin typeface="Courier New" pitchFamily="49"/>
              </a:rPr>
              <a:t>testFixture.</a:t>
            </a:r>
            <a:r>
              <a:rPr lang="de-DE" sz="2000" b="1" dirty="0" err="1">
                <a:solidFill>
                  <a:srgbClr val="000000"/>
                </a:solidFill>
                <a:latin typeface="Courier New" pitchFamily="49"/>
              </a:rPr>
              <a:t>CreatePaket</a:t>
            </a:r>
            <a:r>
              <a:rPr lang="de-DE" sz="2000" b="1" dirty="0">
                <a:latin typeface="Courier New" pitchFamily="49"/>
              </a:rPr>
              <a:t>().Falten();</a:t>
            </a:r>
          </a:p>
          <a:p>
            <a:pPr marL="0" lvl="0" indent="0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FF3333"/>
                </a:solidFill>
                <a:latin typeface="Courier New" pitchFamily="49"/>
              </a:rPr>
              <a:t>IBasis</a:t>
            </a:r>
            <a:r>
              <a:rPr lang="de-DE" sz="2000" b="1" dirty="0">
                <a:latin typeface="Courier New" pitchFamily="49"/>
              </a:rPr>
              <a:t> </a:t>
            </a:r>
            <a:r>
              <a:rPr lang="de-DE" sz="2000" b="1" dirty="0" err="1">
                <a:solidFill>
                  <a:srgbClr val="FF00FF"/>
                </a:solidFill>
                <a:latin typeface="Courier New" pitchFamily="49"/>
              </a:rPr>
              <a:t>basisTestDouble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  = </a:t>
            </a:r>
            <a:r>
              <a:rPr lang="de-DE" sz="2000" b="1" dirty="0" err="1">
                <a:solidFill>
                  <a:srgbClr val="2300DC"/>
                </a:solidFill>
                <a:latin typeface="Courier New" pitchFamily="49"/>
              </a:rPr>
              <a:t>testFixture</a:t>
            </a:r>
            <a:r>
              <a:rPr lang="de-DE" sz="2000" b="1" dirty="0" err="1">
                <a:latin typeface="Courier New" pitchFamily="49"/>
              </a:rPr>
              <a:t>.CreateBasisTestDouble</a:t>
            </a:r>
            <a:r>
              <a:rPr lang="de-DE" sz="2000" b="1" dirty="0">
                <a:latin typeface="Courier New" pitchFamily="49"/>
              </a:rPr>
              <a:t>();</a:t>
            </a:r>
          </a:p>
          <a:p>
            <a:pPr marL="0" lvl="0" indent="0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i="1" dirty="0">
                <a:latin typeface="Courier New" pitchFamily="49"/>
              </a:rPr>
              <a:t># Test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00AE00"/>
                </a:solidFill>
                <a:latin typeface="Courier New" pitchFamily="49"/>
              </a:rPr>
              <a:t>testObject</a:t>
            </a:r>
            <a:r>
              <a:rPr lang="de-DE" sz="2000" b="1" dirty="0" err="1">
                <a:latin typeface="Courier New" pitchFamily="49"/>
              </a:rPr>
              <a:t>.</a:t>
            </a:r>
            <a:r>
              <a:rPr lang="de-DE" sz="2000" b="1" dirty="0" err="1">
                <a:solidFill>
                  <a:srgbClr val="DC2300"/>
                </a:solidFill>
                <a:latin typeface="Courier New" pitchFamily="49"/>
              </a:rPr>
              <a:t>Add</a:t>
            </a:r>
            <a:r>
              <a:rPr lang="de-DE" sz="2000" b="1" dirty="0">
                <a:latin typeface="Courier New" pitchFamily="49"/>
              </a:rPr>
              <a:t>(</a:t>
            </a:r>
            <a:r>
              <a:rPr lang="de-DE" sz="2000" b="1" dirty="0" err="1">
                <a:solidFill>
                  <a:srgbClr val="FF00FF"/>
                </a:solidFill>
                <a:latin typeface="Courier New" pitchFamily="49"/>
              </a:rPr>
              <a:t>basisTestDouble</a:t>
            </a:r>
            <a:r>
              <a:rPr lang="de-DE" sz="2000" b="1" dirty="0">
                <a:latin typeface="Courier New" pitchFamily="49"/>
              </a:rPr>
              <a:t>);</a:t>
            </a:r>
          </a:p>
          <a:p>
            <a:pPr marL="0" lvl="0" indent="0">
              <a:buNone/>
            </a:pP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i="1" dirty="0">
                <a:latin typeface="Courier New" pitchFamily="49"/>
              </a:rPr>
              <a:t># Validierung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</a:t>
            </a:r>
            <a:r>
              <a:rPr lang="de-DE" sz="2000" b="1" dirty="0" err="1">
                <a:solidFill>
                  <a:srgbClr val="00AE00"/>
                </a:solidFill>
                <a:latin typeface="Courier New" pitchFamily="49"/>
              </a:rPr>
              <a:t>testObject</a:t>
            </a:r>
            <a:r>
              <a:rPr lang="de-DE" sz="2000" b="1" dirty="0" err="1">
                <a:latin typeface="Courier New" pitchFamily="49"/>
              </a:rPr>
              <a:t>.Schließen</a:t>
            </a:r>
            <a:r>
              <a:rPr lang="de-DE" sz="2000" b="1" dirty="0">
                <a:latin typeface="Courier New" pitchFamily="49"/>
              </a:rPr>
              <a:t>(); </a:t>
            </a:r>
            <a:r>
              <a:rPr lang="de-DE" sz="2000" b="1" i="1" dirty="0">
                <a:latin typeface="Courier New" pitchFamily="49"/>
              </a:rPr>
              <a:t># Geht zu !!</a:t>
            </a:r>
            <a:r>
              <a:rPr lang="de-DE" sz="2000" b="1" dirty="0">
                <a:latin typeface="Courier New" pitchFamily="49"/>
              </a:rPr>
              <a:t/>
            </a:r>
            <a:br>
              <a:rPr lang="de-DE" sz="2000" b="1" dirty="0">
                <a:latin typeface="Courier New" pitchFamily="49"/>
              </a:rPr>
            </a:br>
            <a:r>
              <a:rPr lang="de-DE" sz="2000" b="1" dirty="0">
                <a:latin typeface="Courier New" pitchFamily="49"/>
              </a:rPr>
              <a:t>                           </a:t>
            </a:r>
            <a:r>
              <a:rPr lang="de-DE" sz="2000" b="1" i="1" dirty="0">
                <a:latin typeface="Courier New" pitchFamily="49"/>
              </a:rPr>
              <a:t># Keine </a:t>
            </a:r>
            <a:r>
              <a:rPr lang="de-DE" sz="2000" b="1" i="1" dirty="0" err="1">
                <a:latin typeface="Courier New" pitchFamily="49"/>
              </a:rPr>
              <a:t>Exceptions</a:t>
            </a:r>
            <a:r>
              <a:rPr lang="de-DE" sz="2000" b="1" i="1" dirty="0">
                <a:latin typeface="Courier New" pitchFamily="49"/>
              </a:rPr>
              <a:t> !!</a:t>
            </a:r>
          </a:p>
          <a:p>
            <a:pPr marL="0" lvl="0" indent="0">
              <a:buNone/>
            </a:pPr>
            <a:r>
              <a:rPr lang="de-DE" sz="2000" b="1" dirty="0">
                <a:latin typeface="Courier New" pitchFamily="49"/>
              </a:rPr>
              <a:t>} </a:t>
            </a:r>
            <a:r>
              <a:rPr lang="de-DE" sz="2000" b="1" i="1" dirty="0">
                <a:latin typeface="Courier New" pitchFamily="49"/>
              </a:rPr>
              <a:t># Fertig!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5476680" y="1235880"/>
            <a:ext cx="3764880" cy="1780200"/>
          </a:xfrm>
          <a:custGeom>
            <a:avLst>
              <a:gd name="f0" fmla="val -2984"/>
              <a:gd name="f1" fmla="val 4071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Weil </a:t>
            </a:r>
            <a:r>
              <a:rPr lang="de-DE" sz="2300" b="1" i="0" u="none" strike="noStrike" kern="1200">
                <a:ln>
                  <a:noFill/>
                </a:ln>
                <a:solidFill>
                  <a:srgbClr val="DC2300"/>
                </a:solidFill>
                <a:latin typeface="Courier New" pitchFamily="49"/>
                <a:ea typeface="Lucida Sans Unicode" pitchFamily="2"/>
                <a:cs typeface="Tahoma" pitchFamily="2"/>
              </a:rPr>
              <a:t>Add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nur das Interface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300" b="1" i="0" u="none" strike="noStrike" kern="1200">
                <a:ln>
                  <a:noFill/>
                </a:ln>
                <a:solidFill>
                  <a:srgbClr val="FF3333"/>
                </a:solidFill>
                <a:latin typeface="Courier New" pitchFamily="49"/>
                <a:ea typeface="Lucida Sans Unicode" pitchFamily="2"/>
                <a:cs typeface="Tahoma" pitchFamily="2"/>
              </a:rPr>
              <a:t>IBasis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als Parameter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verlangt, kann hier ein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de-DE" sz="2300" b="1" i="0" u="none" strike="noStrike" kern="1200">
                <a:ln>
                  <a:noFill/>
                </a:ln>
                <a:solidFill>
                  <a:srgbClr val="FF00FF"/>
                </a:solidFill>
                <a:latin typeface="Courier New" pitchFamily="49"/>
                <a:ea typeface="Lucida Sans Unicode" pitchFamily="2"/>
                <a:cs typeface="Tahoma" pitchFamily="2"/>
              </a:rPr>
              <a:t>TestDouble 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statt einer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300" b="1" i="0" u="none" strike="noStrike" kern="120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Basis 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übergeben werden!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Gigaset Unit-Test (4)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762919" y="2021399"/>
            <a:ext cx="655452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Aber wie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schreibt man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testbaren Code?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Überleitung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2021399"/>
            <a:ext cx="905508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Das wird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im nächsten Teil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 des Vortrags erklärt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2. Teil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2021399"/>
            <a:ext cx="905508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Vom </a:t>
            </a:r>
            <a:r>
              <a:rPr lang="de-DE" sz="5400" b="1">
                <a:solidFill>
                  <a:srgbClr val="B84700"/>
                </a:solidFill>
                <a:latin typeface="Arial" pitchFamily="34"/>
              </a:rPr>
              <a:t>Code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zum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 </a:t>
            </a:r>
            <a:r>
              <a:rPr lang="de-DE" sz="5400" b="1">
                <a:solidFill>
                  <a:srgbClr val="00AE00"/>
                </a:solidFill>
                <a:latin typeface="Arial" pitchFamily="34"/>
              </a:rPr>
              <a:t>testbaren Code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Vom Code zum testbaren Code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800" b="1"/>
              <a:t>Aufgabe</a:t>
            </a:r>
          </a:p>
          <a:p>
            <a:pPr lvl="0">
              <a:buNone/>
            </a:pPr>
            <a:endParaRPr lang="de-DE" sz="2600"/>
          </a:p>
          <a:p>
            <a:pPr lvl="0">
              <a:buNone/>
            </a:pPr>
            <a:r>
              <a:rPr lang="de-DE" sz="4000"/>
              <a:t>Wörter aus einer Webseite zählen und der Anzahl nach auflisten.</a:t>
            </a:r>
          </a:p>
          <a:p>
            <a:pPr lvl="0">
              <a:buNone/>
            </a:pPr>
            <a:r>
              <a:rPr lang="de-DE" sz="4000"/>
              <a:t>Dazu wird der folgende Code verwendet, der </a:t>
            </a:r>
            <a:r>
              <a:rPr lang="de-DE" sz="4000">
                <a:solidFill>
                  <a:srgbClr val="FF3333"/>
                </a:solidFill>
              </a:rPr>
              <a:t>keinesfalls</a:t>
            </a:r>
            <a:r>
              <a:rPr lang="de-DE" sz="4000"/>
              <a:t> verändert werden darf: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Vom Code zum testbaren Code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de-DE" b="1">
                <a:latin typeface="Courier New" pitchFamily="49"/>
              </a:rPr>
              <a:t>my $wordCounter = new WordCounter();</a:t>
            </a:r>
          </a:p>
          <a:p>
            <a:pPr lvl="0">
              <a:buNone/>
            </a:pPr>
            <a:endParaRPr lang="de-DE" sz="3600" b="1">
              <a:latin typeface="Courier New" pitchFamily="49"/>
            </a:endParaRPr>
          </a:p>
          <a:p>
            <a:pPr lvl="0">
              <a:buNone/>
            </a:pPr>
            <a:r>
              <a:rPr lang="de-DE" b="1">
                <a:latin typeface="Courier New" pitchFamily="49"/>
              </a:rPr>
              <a:t>$wordCounter-&gt;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24360" y="3810240"/>
            <a:ext cx="5052600" cy="550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1" i="0" u="none" strike="noStrike" kern="1200" dirty="0" err="1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CountWordsOfWebFile</a:t>
            </a:r>
            <a:endParaRPr lang="de-DE" sz="3200" b="1" i="0" u="none" strike="noStrike" kern="1200" dirty="0">
              <a:ln>
                <a:noFill/>
              </a:ln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74680" y="4524120"/>
            <a:ext cx="4045752" cy="60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1" i="0" u="none" strike="noStrike" kern="1200" dirty="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($</a:t>
            </a:r>
            <a:r>
              <a:rPr lang="de-DE" sz="3200" b="1" i="0" u="none" strike="noStrike" kern="1200" dirty="0" err="1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remote</a:t>
            </a:r>
            <a:r>
              <a:rPr lang="de-DE" sz="3600" b="1" i="0" u="none" strike="noStrike" kern="1200" dirty="0" err="1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_file</a:t>
            </a:r>
            <a:r>
              <a:rPr lang="de-DE" sz="3600" b="1" i="0" u="none" strike="noStrike" kern="1200" dirty="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,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47200" y="5204880"/>
            <a:ext cx="4133272" cy="608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1" i="0" u="none" strike="noStrike" kern="1200" dirty="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$</a:t>
            </a:r>
            <a:r>
              <a:rPr lang="de-DE" sz="3200" b="1" i="0" u="none" strike="noStrike" kern="1200" dirty="0" err="1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minimalCount</a:t>
            </a:r>
            <a:r>
              <a:rPr lang="de-DE" sz="3600" b="1" i="0" u="none" strike="noStrike" kern="1200" dirty="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);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Vom Code zum testbaren Code (3)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1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Denn dieses Codestück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wird überall verwendet.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Vom Code zum testbaren Code (4)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solidFill>
                  <a:srgbClr val="99284C"/>
                </a:solidFill>
                <a:latin typeface="Arial" pitchFamily="18"/>
                <a:ea typeface="Lucida Sans Unicode" pitchFamily="2"/>
                <a:cs typeface="Tahoma" pitchFamily="2"/>
              </a:rPr>
              <a:t>!!! 27 000 mal !!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!!! Mindestens !!!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Initiale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Alles wurde in einer Sub realisiert.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Für ein schnelles Script ist das ok,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aber in einem großen System nicht testbar.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Initiale Implementierung (2)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3200" y="1545839"/>
            <a:ext cx="5853599" cy="50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7586280" y="1326960"/>
            <a:ext cx="2109240" cy="997919"/>
          </a:xfrm>
          <a:custGeom>
            <a:avLst>
              <a:gd name="f0" fmla="val -2550"/>
              <a:gd name="f1" fmla="val 3213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ist der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kritische Teil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Aufgabe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92480" y="1769040"/>
            <a:ext cx="9071640" cy="4558320"/>
          </a:xfrm>
          <a:solidFill>
            <a:srgbClr val="FFFFFF"/>
          </a:solidFill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/>
              <a:t>Verpackung für das neue Supertelefon SL910A entwickeln und produzieren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50519" y="2987640"/>
            <a:ext cx="3600000" cy="29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59320" y="435456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Initiale Implementierung (3)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30799" y="2600639"/>
            <a:ext cx="8380440" cy="28947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306000" y="1225080"/>
            <a:ext cx="3413160" cy="997919"/>
          </a:xfrm>
          <a:custGeom>
            <a:avLst>
              <a:gd name="f0" fmla="val 7107"/>
              <a:gd name="f1" fmla="val 2943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Hier ist das Codestück.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Aber wo ist das Problem 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/>
          <p:cNvSpPr/>
          <p:nvPr/>
        </p:nvSpPr>
        <p:spPr>
          <a:xfrm>
            <a:off x="5681160" y="1304640"/>
            <a:ext cx="3413160" cy="997919"/>
          </a:xfrm>
          <a:custGeom>
            <a:avLst>
              <a:gd name="f0" fmla="val -5234"/>
              <a:gd name="f1" fmla="val 5003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Selbst aus dem Web lesen,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ist schwer zu testen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liest selbst aus dem Web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und analysiert in zweiter Methode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2. Implementierung (2)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920" y="2900160"/>
            <a:ext cx="8672400" cy="2183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714600" y="5442840"/>
            <a:ext cx="2585160" cy="1236599"/>
          </a:xfrm>
          <a:custGeom>
            <a:avLst>
              <a:gd name="f0" fmla="val 17431"/>
              <a:gd name="f1" fmla="val -909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Analyse wurde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in zweite Methode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verschoben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/>
          <p:cNvSpPr/>
          <p:nvPr/>
        </p:nvSpPr>
        <p:spPr>
          <a:xfrm>
            <a:off x="567720" y="1463039"/>
            <a:ext cx="3605400" cy="1236599"/>
          </a:xfrm>
          <a:custGeom>
            <a:avLst>
              <a:gd name="f0" fmla="val 7946"/>
              <a:gd name="f1" fmla="val 2693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kritische Code besteht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nur noch aus 3 Anweisungen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3.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liest selbst aus dem Web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mit einer dritten Methode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und analysiert in zweiter Methode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3. Implementierung (2)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2742840"/>
            <a:ext cx="9000000" cy="33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6157440" y="1496879"/>
            <a:ext cx="2937240" cy="1371959"/>
          </a:xfrm>
          <a:custGeom>
            <a:avLst>
              <a:gd name="f0" fmla="val -1749"/>
              <a:gd name="f1" fmla="val 5515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Web-Datei lesen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wurde in eigene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Methode verschoben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3. Implementierung (3)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6440" y="1886760"/>
            <a:ext cx="84060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6906240" y="804959"/>
            <a:ext cx="2937240" cy="1371959"/>
          </a:xfrm>
          <a:custGeom>
            <a:avLst>
              <a:gd name="f0" fmla="val -22928"/>
              <a:gd name="f1" fmla="val 3695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Web-Datei lesen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wurde in eigene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Methode verschoben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6531840" y="2211120"/>
            <a:ext cx="3413160" cy="1191240"/>
          </a:xfrm>
          <a:custGeom>
            <a:avLst>
              <a:gd name="f0" fmla="val -11549"/>
              <a:gd name="f1" fmla="val 4975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Selbst aus dem Web lesen,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ist immer noch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schwer zu testen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4.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lässt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einen WebReader aus dem Web lesen,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den er aber selbst mit new erzeugt.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Die Analyse führt er dann selbst in einer eigenen Methode durch.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4. Implementierung (2)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21160" y="3465719"/>
            <a:ext cx="8609040" cy="234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2086920" y="1689839"/>
            <a:ext cx="3413160" cy="997919"/>
          </a:xfrm>
          <a:custGeom>
            <a:avLst>
              <a:gd name="f0" fmla="val 16431"/>
              <a:gd name="f1" fmla="val 4489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„new“ verhindert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automatisiertes Testen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ohne Web-Zugriff.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/>
          <p:cNvSpPr/>
          <p:nvPr/>
        </p:nvSpPr>
        <p:spPr>
          <a:xfrm>
            <a:off x="7380360" y="1734840"/>
            <a:ext cx="2280240" cy="1406160"/>
          </a:xfrm>
          <a:custGeom>
            <a:avLst>
              <a:gd name="f0" fmla="val 1411"/>
              <a:gd name="f1" fmla="val 4075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Jetzt liest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WebReader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den Inhalt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Webseite ein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5.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2229480"/>
            <a:ext cx="8481960" cy="384875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lässt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einen WebReader aus dem Web lesen,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den er von einer Factory erzeugen lässt.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Die Factory erzeugt er noch selbst.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5.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2229480"/>
            <a:ext cx="8481960" cy="3515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4680" y="2678040"/>
            <a:ext cx="8621640" cy="34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1067040" y="1315440"/>
            <a:ext cx="3413160" cy="997919"/>
          </a:xfrm>
          <a:custGeom>
            <a:avLst>
              <a:gd name="f0" fmla="val 20875"/>
              <a:gd name="f1" fmla="val 3508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„new“ verhindert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automatisiertes Testen.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 6"/>
          <p:cNvSpPr/>
          <p:nvPr/>
        </p:nvSpPr>
        <p:spPr>
          <a:xfrm>
            <a:off x="4673520" y="1315440"/>
            <a:ext cx="3413160" cy="997919"/>
          </a:xfrm>
          <a:custGeom>
            <a:avLst>
              <a:gd name="f0" fmla="val 5300"/>
              <a:gd name="f1" fmla="val 3312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Die Factory muss außerhalb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erzeugt werden.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7858800" y="2574719"/>
            <a:ext cx="1917719" cy="1156680"/>
          </a:xfrm>
          <a:custGeom>
            <a:avLst>
              <a:gd name="f0" fmla="val -18133"/>
              <a:gd name="f1" fmla="val 2158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 Factory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erstellt den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WebReader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Paketinhalt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1447199"/>
            <a:ext cx="8640000" cy="49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6.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2085480"/>
            <a:ext cx="8481960" cy="36633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lässt einen WebReader aus dem Web lesen,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den er von einer Factory erzeugen lässt.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Die Factory erzeugt er nicht mehr selbst, er verwendet die globale Factory.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6840" y="2787480"/>
            <a:ext cx="540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6. Implementierung (3)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7881120" y="2574360"/>
            <a:ext cx="1917719" cy="1156680"/>
          </a:xfrm>
          <a:custGeom>
            <a:avLst>
              <a:gd name="f0" fmla="val -20939"/>
              <a:gd name="f1" fmla="val 1397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Factory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erstellen und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zuweisen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318240" y="1134720"/>
            <a:ext cx="2382480" cy="1156680"/>
          </a:xfrm>
          <a:custGeom>
            <a:avLst>
              <a:gd name="f0" fmla="val 20859"/>
              <a:gd name="f1" fmla="val 3089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Code des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Testrahmens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(außen)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216000" y="3571920"/>
            <a:ext cx="2382480" cy="1327680"/>
          </a:xfrm>
          <a:custGeom>
            <a:avLst>
              <a:gd name="f0" fmla="val 22918"/>
              <a:gd name="f1" fmla="val 1272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Normaler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Programmablauf,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kein Testcode!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6. Implementierung (3)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200" y="2893319"/>
            <a:ext cx="6600600" cy="31334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7041960" y="3787200"/>
            <a:ext cx="2382480" cy="763200"/>
          </a:xfrm>
          <a:custGeom>
            <a:avLst>
              <a:gd name="f0" fmla="val -8018"/>
              <a:gd name="f1" fmla="val 834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7041960" y="3753360"/>
            <a:ext cx="2382480" cy="1156680"/>
          </a:xfrm>
          <a:custGeom>
            <a:avLst>
              <a:gd name="f0" fmla="val -19736"/>
              <a:gd name="f1" fmla="val 1101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Kein Aufruf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von „new()“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mehr notwendig!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318240" y="1135080"/>
            <a:ext cx="2382480" cy="1156680"/>
          </a:xfrm>
          <a:custGeom>
            <a:avLst>
              <a:gd name="f0" fmla="val 5237"/>
              <a:gd name="f1" fmla="val 325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Code 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Klasse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(innen)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7. Test-Implementierung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46882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Es muss </a:t>
            </a:r>
            <a:r>
              <a:rPr lang="de-DE" sz="2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keine</a:t>
            </a:r>
            <a:r>
              <a: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neue Reader-Klasse erstellt werden,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WordCounter ist testbar implementiert.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Im Testrahmen muss nur die Factory angepasst werden.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lässt einen Web-Reader aus dem Web lesen (denkt er !),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den er von einer Factory erzeugen lässt.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7. Test-Implementierung (2)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Er verwendet die globale Factory, wie in der vorherigen Implementierung.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Er erhält einen Stub statt der Original-Klasse.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Die Analyse führt er dann wie immer selbst in einer eigenen Methode durch.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1269720" y="4048199"/>
            <a:ext cx="1702080" cy="839519"/>
          </a:xfrm>
          <a:custGeom>
            <a:avLst>
              <a:gd name="f0" fmla="val 32662"/>
              <a:gd name="f1" fmla="val -1283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Das ist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Trick!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3458519" y="3866759"/>
            <a:ext cx="5239800" cy="952560"/>
          </a:xfrm>
          <a:custGeom>
            <a:avLst>
              <a:gd name="f0" fmla="val 2012"/>
              <a:gd name="f1" fmla="val -745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Stub liefert nämlich einfach einen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festen Text, ohne aus dem Web zu lesen!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7. Test-Implementierung (3)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47880" y="1689479"/>
            <a:ext cx="6384600" cy="4801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Test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ist jetzt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unabhängig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vom Web,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und der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Code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bleibt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unverändert!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7. Test-Implementierung (4)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47880" y="1689479"/>
            <a:ext cx="6384600" cy="44110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4800" b="0" i="0" u="none" strike="noStrike" kern="1200">
              <a:ln>
                <a:noFill/>
              </a:ln>
              <a:solidFill>
                <a:srgbClr val="00AE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5759" y="2191320"/>
            <a:ext cx="8799480" cy="4177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6803640" y="1372319"/>
            <a:ext cx="2948400" cy="532800"/>
          </a:xfrm>
          <a:custGeom>
            <a:avLst>
              <a:gd name="f0" fmla="val 13372"/>
              <a:gd name="f1" fmla="val 6935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Als Klassenvariable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6803640" y="4036679"/>
            <a:ext cx="2766600" cy="816480"/>
          </a:xfrm>
          <a:custGeom>
            <a:avLst>
              <a:gd name="f0" fmla="val -5044"/>
              <a:gd name="f1" fmla="val -479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 Factory erzeugt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den WebReader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ihandform 7"/>
          <p:cNvSpPr/>
          <p:nvPr/>
        </p:nvSpPr>
        <p:spPr>
          <a:xfrm>
            <a:off x="873359" y="1383840"/>
            <a:ext cx="5555880" cy="896040"/>
          </a:xfrm>
          <a:custGeom>
            <a:avLst>
              <a:gd name="f0" fmla="val 4761"/>
              <a:gd name="f1" fmla="val 5245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Fertig sind der WebReader oder Test-Stub,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welcher es gerade ist, kann man nie wissen!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7. Test-Implementierung (5)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11920" y="1635839"/>
            <a:ext cx="7272808" cy="42804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Aber </a:t>
            </a:r>
            <a:r>
              <a:rPr lang="de-DE" sz="5400" b="0" i="0" u="none" strike="noStrike" kern="1200" dirty="0" err="1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jedesmal</a:t>
            </a: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eine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neue Factory-Klasse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zu schreiben,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ist zu aufwendig...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8. 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8078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/>
              <a:t>Einfacher geht es</a:t>
            </a:r>
          </a:p>
          <a:p>
            <a:pPr lvl="0" algn="ctr">
              <a:buNone/>
            </a:pPr>
            <a:endParaRPr lang="de-DE" sz="2200"/>
          </a:p>
          <a:p>
            <a:pPr lvl="0" algn="ctr">
              <a:buNone/>
            </a:pPr>
            <a:r>
              <a:rPr lang="de-DE" sz="5400"/>
              <a:t>mit DI-Containern</a:t>
            </a:r>
          </a:p>
          <a:p>
            <a:pPr lvl="0" algn="ctr">
              <a:buNone/>
            </a:pPr>
            <a:endParaRPr lang="de-DE" sz="2200"/>
          </a:p>
          <a:p>
            <a:pPr lvl="0" algn="ctr">
              <a:buNone/>
            </a:pPr>
            <a:r>
              <a:rPr lang="de-DE" sz="5400"/>
              <a:t>statt Factories.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04359" y="3164040"/>
            <a:ext cx="9071640" cy="123192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7200" b="1">
                <a:solidFill>
                  <a:srgbClr val="FF3333"/>
                </a:solidFill>
                <a:latin typeface="Times New Roman" pitchFamily="18"/>
              </a:rPr>
              <a:t>?!? DI-Container ?!?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/>
          <p:cNvSpPr/>
          <p:nvPr/>
        </p:nvSpPr>
        <p:spPr>
          <a:xfrm>
            <a:off x="1089000" y="1791360"/>
            <a:ext cx="2993400" cy="884159"/>
          </a:xfrm>
          <a:custGeom>
            <a:avLst>
              <a:gd name="f0" fmla="val 15135"/>
              <a:gd name="f1" fmla="val 3489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sng" strike="noStrike" kern="1200">
                <a:ln>
                  <a:noFill/>
                </a:ln>
                <a:solidFill>
                  <a:srgbClr val="00AE00"/>
                </a:solidFill>
                <a:uFillTx/>
                <a:latin typeface="Arial" pitchFamily="18"/>
                <a:ea typeface="Lucida Sans Unicode" pitchFamily="2"/>
                <a:cs typeface="Tahoma" pitchFamily="2"/>
                <a:hlinkClick r:id="rId4"/>
              </a:rPr>
              <a:t>Dependency Injection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Container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5216760" y="1848239"/>
            <a:ext cx="1643399" cy="884159"/>
          </a:xfrm>
          <a:custGeom>
            <a:avLst>
              <a:gd name="f0" fmla="val 13553"/>
              <a:gd name="f1" fmla="val 3378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Aha !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804959" y="4502160"/>
            <a:ext cx="4694400" cy="884159"/>
          </a:xfrm>
          <a:custGeom>
            <a:avLst>
              <a:gd name="f0" fmla="val 9808"/>
              <a:gd name="f1" fmla="val -914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Etwas ähnliches wie ein Postfach/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Schlüsselboard an der Hotelrezeption</a:t>
            </a:r>
          </a:p>
        </p:txBody>
      </p:sp>
      <p:sp>
        <p:nvSpPr>
          <p:cNvPr id="9" name="Freihandform 8"/>
          <p:cNvSpPr/>
          <p:nvPr/>
        </p:nvSpPr>
        <p:spPr>
          <a:xfrm>
            <a:off x="3753000" y="5510880"/>
            <a:ext cx="4694400" cy="884159"/>
          </a:xfrm>
          <a:custGeom>
            <a:avLst>
              <a:gd name="f0" fmla="val 12104"/>
              <a:gd name="f1" fmla="val -3184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Man fragt einfach nach, ob etwas für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 Instanz/die Klasse hinterlegt wurde.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Im Einsatz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endParaRPr lang="de-DE" sz="6600"/>
          </a:p>
          <a:p>
            <a:pPr marL="0" lvl="0" indent="0" algn="ctr">
              <a:buNone/>
            </a:pPr>
            <a:r>
              <a:rPr lang="de-DE" sz="6600"/>
              <a:t>Software</a:t>
            </a:r>
          </a:p>
          <a:p>
            <a:pPr marL="0" lvl="0" indent="0" algn="ctr">
              <a:buNone/>
            </a:pPr>
            <a:r>
              <a:rPr lang="x-none" sz="40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6600"/>
              <a:t>Paket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Ein DI-Container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011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0" y="2390040"/>
            <a:ext cx="648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ihandform 5"/>
          <p:cNvSpPr/>
          <p:nvPr/>
        </p:nvSpPr>
        <p:spPr>
          <a:xfrm>
            <a:off x="6316560" y="2255760"/>
            <a:ext cx="3106079" cy="884159"/>
          </a:xfrm>
          <a:custGeom>
            <a:avLst>
              <a:gd name="f0" fmla="val 6540"/>
              <a:gd name="f1" fmla="val 3462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Fächer, in denen etwas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abgelegt werden kann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567000" y="5646600"/>
            <a:ext cx="1416959" cy="884159"/>
          </a:xfrm>
          <a:custGeom>
            <a:avLst>
              <a:gd name="f0" fmla="val 43029"/>
              <a:gd name="f1" fmla="val 1468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Leeres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Fach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7914959" y="5102280"/>
            <a:ext cx="1870560" cy="884159"/>
          </a:xfrm>
          <a:custGeom>
            <a:avLst>
              <a:gd name="f0" fmla="val 128"/>
              <a:gd name="f1" fmla="val -885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Fach mit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WebReader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ihandform 9"/>
          <p:cNvSpPr/>
          <p:nvPr/>
        </p:nvSpPr>
        <p:spPr>
          <a:xfrm>
            <a:off x="465840" y="2540520"/>
            <a:ext cx="2142000" cy="997919"/>
          </a:xfrm>
          <a:custGeom>
            <a:avLst>
              <a:gd name="f0" fmla="val 21825"/>
              <a:gd name="f1" fmla="val 3409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Fach mit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WebReaderStub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8. Implementierung (2)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WordCounter muss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für die Verwendung von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DI-Containern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 letztes Mal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angepasst werden.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8. Implementierung (3)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600" y="1908149"/>
            <a:ext cx="9028800" cy="46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4966920" y="1440000"/>
            <a:ext cx="4172759" cy="1156320"/>
          </a:xfrm>
          <a:custGeom>
            <a:avLst>
              <a:gd name="f0" fmla="val -7442"/>
              <a:gd name="f1" fmla="val 5966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Den globalen DiContainer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in Klassenvariablen speichern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8. Implementierung (4)</a:t>
            </a:r>
            <a:br>
              <a:rPr lang="de-DE" sz="3600"/>
            </a:br>
            <a:endParaRPr lang="de-DE" sz="360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0000" y="2300760"/>
            <a:ext cx="65624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7042319" y="1530720"/>
            <a:ext cx="2074680" cy="646560"/>
          </a:xfrm>
          <a:custGeom>
            <a:avLst>
              <a:gd name="f0" fmla="val -8026"/>
              <a:gd name="f1" fmla="val 4316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Statt „new ()“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7031880" y="2540160"/>
            <a:ext cx="2504880" cy="884159"/>
          </a:xfrm>
          <a:custGeom>
            <a:avLst>
              <a:gd name="f0" fmla="val -16925"/>
              <a:gd name="f1" fmla="val 2131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Schnittstelle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des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gesuchten Objekts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239400" y="3798360"/>
            <a:ext cx="1859039" cy="896040"/>
          </a:xfrm>
          <a:custGeom>
            <a:avLst>
              <a:gd name="f0" fmla="val 29491"/>
              <a:gd name="f1" fmla="val -1364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Für wen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hinterlegt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7903799" y="3810240"/>
            <a:ext cx="1553039" cy="1156320"/>
          </a:xfrm>
          <a:custGeom>
            <a:avLst>
              <a:gd name="f0" fmla="val -22706"/>
              <a:gd name="f1" fmla="val 20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Falls nichts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hinterlegt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wurde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2075039" y="1168200"/>
            <a:ext cx="4796640" cy="896040"/>
          </a:xfrm>
          <a:custGeom>
            <a:avLst>
              <a:gd name="f0" fmla="val 3982"/>
              <a:gd name="f1" fmla="val 3252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Fertig sind 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WebReader oder Test-Stub,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welcher genau, kann man nie wissen!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ihandform 9"/>
          <p:cNvSpPr/>
          <p:nvPr/>
        </p:nvSpPr>
        <p:spPr>
          <a:xfrm>
            <a:off x="318240" y="863279"/>
            <a:ext cx="1439280" cy="1156680"/>
          </a:xfrm>
          <a:custGeom>
            <a:avLst>
              <a:gd name="f0" fmla="val 24149"/>
              <a:gd name="f1" fmla="val 275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Code 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Klasse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(innen)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9. Test-Implementierung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553399"/>
            <a:ext cx="8481960" cy="51595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Und jetzt einfach über ein Closure etwas anderes als einen WebReader hinterlegen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durch</a:t>
            </a:r>
            <a:br>
              <a:rPr lang="de-DE" sz="3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de-DE" sz="36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$DiContainer-&gt;DepositForCreate(...)</a:t>
            </a:r>
            <a:r>
              <a:rPr lang="de-DE" sz="2800" b="0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5759" y="2985479"/>
            <a:ext cx="6120000" cy="159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9. Test-Implementierung (2)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2416320" y="1417320"/>
            <a:ext cx="1915199" cy="1077119"/>
          </a:xfrm>
          <a:custGeom>
            <a:avLst>
              <a:gd name="f0" fmla="val 8427"/>
              <a:gd name="f1" fmla="val 4001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Für welche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Instanz / Klasse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hinterlegt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6941160" y="2903040"/>
            <a:ext cx="2742840" cy="793440"/>
          </a:xfrm>
          <a:custGeom>
            <a:avLst>
              <a:gd name="f0" fmla="val -22776"/>
              <a:gd name="f1" fmla="val 2282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Schnittstelle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 des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hinterlegten Objekts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272160" y="5238720"/>
            <a:ext cx="3197880" cy="997919"/>
          </a:xfrm>
          <a:custGeom>
            <a:avLst>
              <a:gd name="f0" fmla="val 26501"/>
              <a:gd name="f1" fmla="val -2281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Für den Nachfrager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eine Instanz erzeugen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6860520" y="1473839"/>
            <a:ext cx="2653920" cy="997919"/>
          </a:xfrm>
          <a:custGeom>
            <a:avLst>
              <a:gd name="f0" fmla="val -7936"/>
              <a:gd name="f1" fmla="val 3852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Eine Closure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für die Erzeugung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hinterlegen</a:t>
            </a:r>
          </a:p>
        </p:txBody>
      </p:sp>
      <p:sp>
        <p:nvSpPr>
          <p:cNvPr id="8" name="Freihandform 7"/>
          <p:cNvSpPr/>
          <p:nvPr/>
        </p:nvSpPr>
        <p:spPr>
          <a:xfrm>
            <a:off x="5522400" y="5340960"/>
            <a:ext cx="3685679" cy="997919"/>
          </a:xfrm>
          <a:custGeom>
            <a:avLst>
              <a:gd name="f0" fmla="val 1727"/>
              <a:gd name="f1" fmla="val -2282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Aber nur, falls der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WordCounter </a:t>
            </a:r>
            <a:r>
              <a:rPr lang="de-DE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keinen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WebReader verwenden soll.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ihandform 9"/>
          <p:cNvSpPr/>
          <p:nvPr/>
        </p:nvSpPr>
        <p:spPr>
          <a:xfrm>
            <a:off x="261360" y="1384559"/>
            <a:ext cx="1825200" cy="1156680"/>
          </a:xfrm>
          <a:custGeom>
            <a:avLst>
              <a:gd name="f0" fmla="val 10056"/>
              <a:gd name="f1" fmla="val 2940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Code des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Testrahmens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(außen)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9. Test-Implementierung (3)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0360" y="2301120"/>
            <a:ext cx="65624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1190880" y="1418039"/>
            <a:ext cx="3038759" cy="770760"/>
          </a:xfrm>
          <a:custGeom>
            <a:avLst>
              <a:gd name="f0" fmla="val 4917"/>
              <a:gd name="f1" fmla="val 2635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 Implementierung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bleibt unverändert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7756199" y="2823840"/>
            <a:ext cx="2007000" cy="2076119"/>
          </a:xfrm>
          <a:custGeom>
            <a:avLst>
              <a:gd name="f0" fmla="val -18543"/>
              <a:gd name="f1" fmla="val 1675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Diesmal ist 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ein Stub,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der einen</a:t>
            </a:r>
            <a:b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festen Text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liefert und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nicht aus dem</a:t>
            </a:r>
            <a:b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</a:b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Web liest.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7080" y="293760"/>
            <a:ext cx="9354959" cy="64180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88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Ziel erreicht!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Der Produktcode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kann </a:t>
            </a:r>
            <a:r>
              <a:rPr lang="de-DE" sz="4400" b="0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unverändert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getestet werden.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4400" b="0" i="0" u="none" strike="noStrike" kern="1200" dirty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Die </a:t>
            </a:r>
            <a:r>
              <a:rPr lang="de-DE" sz="4400" b="0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Änderungen</a:t>
            </a: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werden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nur im Testrahmen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vorgenommen.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97080" y="293760"/>
            <a:ext cx="9354959" cy="64180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8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Ziel erreicht (2)!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Es gibt zwei Lösungen: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4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6. + 7. mit Factories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4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8. + 9. mit DIContainern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 3"/>
          <p:cNvSpPr/>
          <p:nvPr/>
        </p:nvSpPr>
        <p:spPr>
          <a:xfrm>
            <a:off x="7212240" y="3526560"/>
            <a:ext cx="2007000" cy="1191959"/>
          </a:xfrm>
          <a:custGeom>
            <a:avLst>
              <a:gd name="f0" fmla="val -11350"/>
              <a:gd name="f1" fmla="val 1623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Beide Lösungen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Haben ihre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Einsatzgebiete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7212600" y="3526919"/>
            <a:ext cx="2165039" cy="1315080"/>
          </a:xfrm>
          <a:custGeom>
            <a:avLst>
              <a:gd name="f0" fmla="val -2043"/>
              <a:gd name="f1" fmla="val 3128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Diese 2 Lösungen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decken alle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Einsatzgebiete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ab.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Überleitung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2021399"/>
            <a:ext cx="905508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Aber wann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soll man welche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Lösung wählen 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Herstellung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6600"/>
              <a:t>new Paket();</a:t>
            </a:r>
          </a:p>
          <a:p>
            <a:pPr marL="0" lvl="0" indent="0" algn="ctr">
              <a:buNone/>
            </a:pPr>
            <a:r>
              <a:rPr lang="x-none" sz="40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6600"/>
              <a:t>Paket herstellen</a:t>
            </a:r>
          </a:p>
          <a:p>
            <a:pPr marL="0" lvl="0" indent="0" algn="ctr">
              <a:buNone/>
            </a:pPr>
            <a:r>
              <a:rPr lang="de-DE" sz="6600"/>
              <a:t>an Gigaset liefern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Überleitung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2021399"/>
            <a:ext cx="9055080" cy="3774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Damit befasst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sich der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letzte Teil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des Vortrags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2315520" y="3031560"/>
            <a:ext cx="5721120" cy="14968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8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Ende Teil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3. Teil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4359" y="2528639"/>
            <a:ext cx="4995000" cy="32670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 b="1">
                <a:latin typeface="Arial" pitchFamily="34"/>
              </a:rPr>
              <a:t>Erweiterungs-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Vorschläge</a:t>
            </a:r>
          </a:p>
          <a:p>
            <a:pPr lvl="0" algn="ctr">
              <a:buNone/>
            </a:pPr>
            <a:r>
              <a:rPr lang="de-DE" sz="5400" b="1">
                <a:latin typeface="Arial" pitchFamily="34"/>
              </a:rPr>
              <a:t>für </a:t>
            </a:r>
            <a:r>
              <a:rPr lang="de-DE" sz="5400" b="1">
                <a:solidFill>
                  <a:srgbClr val="00AE00"/>
                </a:solidFill>
                <a:latin typeface="Arial" pitchFamily="34"/>
              </a:rPr>
              <a:t>Perl6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39440" y="1274760"/>
            <a:ext cx="4320000" cy="44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89479"/>
            <a:ext cx="8481960" cy="502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33CC66"/>
                </a:solidFill>
                <a:latin typeface="Arial" pitchFamily="18"/>
                <a:ea typeface="Lucida Sans Unicode" pitchFamily="2"/>
                <a:cs typeface="Tahoma" pitchFamily="2"/>
              </a:rPr>
              <a:t>Interface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ist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eine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abstrakte Role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in der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alle Methoden = undef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gesetzt sind.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(2)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317600"/>
            <a:ext cx="8481960" cy="5335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Mit einem Unterschied: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In der </a:t>
            </a:r>
            <a:r>
              <a:rPr lang="de-DE" sz="40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Role </a:t>
            </a: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muss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man nachsehen,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ob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solidFill>
                <a:srgbClr val="FF3333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noch etwas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de-DE" sz="40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implementiert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werden muss.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(3)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6200" y="1645200"/>
            <a:ext cx="8481960" cy="4680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Ein </a:t>
            </a:r>
            <a:r>
              <a:rPr lang="de-DE" sz="4800" b="0" i="0" u="none" strike="noStrike" kern="1200">
                <a:ln>
                  <a:noFill/>
                </a:ln>
                <a:solidFill>
                  <a:srgbClr val="33CC66"/>
                </a:solidFill>
                <a:latin typeface="Arial" pitchFamily="18"/>
                <a:ea typeface="Lucida Sans Unicode" pitchFamily="2"/>
                <a:cs typeface="Tahoma" pitchFamily="2"/>
              </a:rPr>
              <a:t>Interface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muss</a:t>
            </a:r>
            <a:r>
              <a:rPr lang="de-DE" sz="4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dagegen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FF3333"/>
                </a:solidFill>
                <a:latin typeface="Arial" pitchFamily="18"/>
                <a:ea typeface="Lucida Sans Unicode" pitchFamily="2"/>
                <a:cs typeface="Tahoma" pitchFamily="2"/>
              </a:rPr>
              <a:t>immer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800" b="0" i="0" u="none" strike="noStrike" kern="1200">
              <a:ln>
                <a:noFill/>
              </a:ln>
              <a:solidFill>
                <a:srgbClr val="0000FF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implementiert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0" i="0" u="none" strike="noStrike" kern="1200">
                <a:ln>
                  <a:noFill/>
                </a:ln>
                <a:solidFill>
                  <a:srgbClr val="0000FF"/>
                </a:solidFill>
                <a:latin typeface="Arial" pitchFamily="18"/>
                <a:ea typeface="Lucida Sans Unicode" pitchFamily="2"/>
                <a:cs typeface="Tahoma" pitchFamily="2"/>
              </a:rPr>
              <a:t>werden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(4)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1935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endParaRPr lang="de-DE" sz="2600" b="1" dirty="0">
              <a:solidFill>
                <a:srgbClr val="FF3333"/>
              </a:solidFill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600" b="1" dirty="0" err="1">
                <a:solidFill>
                  <a:srgbClr val="FF3333"/>
                </a:solidFill>
                <a:latin typeface="Courier New" pitchFamily="49"/>
              </a:rPr>
              <a:t>role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WebReaderRole</a:t>
            </a: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ReadWebFile</a:t>
            </a:r>
            <a:r>
              <a:rPr lang="de-DE" sz="2600" b="1" dirty="0">
                <a:solidFill>
                  <a:srgbClr val="FF3333"/>
                </a:solidFill>
                <a:latin typeface="Courier New" pitchFamily="49"/>
              </a:rPr>
              <a:t> = { … }</a:t>
            </a:r>
            <a:r>
              <a:rPr lang="de-DE" sz="2600" b="1" dirty="0">
                <a:latin typeface="Courier New" pitchFamily="49"/>
              </a:rPr>
              <a:t>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  <a:p>
            <a:pPr marL="0" lvl="0" indent="0">
              <a:buNone/>
            </a:pPr>
            <a:endParaRPr lang="de-DE" sz="2600" b="1" dirty="0"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600" b="1" dirty="0" err="1">
                <a:solidFill>
                  <a:srgbClr val="FF3333"/>
                </a:solidFill>
                <a:latin typeface="Courier New" pitchFamily="49"/>
              </a:rPr>
              <a:t>role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WebReaderRole</a:t>
            </a: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ReadWebFile</a:t>
            </a:r>
            <a:r>
              <a:rPr lang="de-DE" sz="2600" b="1" dirty="0">
                <a:solidFill>
                  <a:srgbClr val="FF3333"/>
                </a:solidFill>
                <a:latin typeface="Courier New" pitchFamily="49"/>
              </a:rPr>
              <a:t> { }</a:t>
            </a:r>
            <a:r>
              <a:rPr lang="de-DE" sz="2600" b="1" dirty="0">
                <a:latin typeface="Courier New" pitchFamily="49"/>
              </a:rPr>
              <a:t>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5216400" y="1417680"/>
            <a:ext cx="3413160" cy="997919"/>
          </a:xfrm>
          <a:custGeom>
            <a:avLst>
              <a:gd name="f0" fmla="val 5672"/>
              <a:gd name="f1" fmla="val 3695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Dieser Teil wird mit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Interfaces überflüssig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4932360" y="3663360"/>
            <a:ext cx="3730680" cy="1711439"/>
          </a:xfrm>
          <a:custGeom>
            <a:avLst>
              <a:gd name="f0" fmla="val 3233"/>
              <a:gd name="f1" fmla="val 3055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Huch!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Versehentlich leer definiert!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Damit muss die Methode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in der Ableitung nicht mehr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 definiert werden...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42319" y="4059360"/>
            <a:ext cx="2880000" cy="28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(5)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739485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endParaRPr lang="de-DE" sz="2600" b="1" dirty="0"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interface</a:t>
            </a:r>
            <a:r>
              <a:rPr lang="de-DE" sz="2600" b="1" dirty="0">
                <a:solidFill>
                  <a:srgbClr val="33CC66"/>
                </a:solidFill>
                <a:latin typeface="Courier New" pitchFamily="49"/>
              </a:rPr>
              <a:t> </a:t>
            </a: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</a:t>
            </a:r>
            <a:r>
              <a:rPr lang="de-DE" sz="2600" b="1" dirty="0" err="1">
                <a:latin typeface="Courier New" pitchFamily="49"/>
              </a:rPr>
              <a:t>WebReader</a:t>
            </a: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ReadWebFile</a:t>
            </a:r>
            <a:r>
              <a:rPr lang="de-DE" sz="2600" b="1" dirty="0">
                <a:latin typeface="Courier New" pitchFamily="49"/>
              </a:rPr>
              <a:t>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3560760" y="1269720"/>
            <a:ext cx="3753360" cy="1281600"/>
          </a:xfrm>
          <a:custGeom>
            <a:avLst>
              <a:gd name="f0" fmla="val -5547"/>
              <a:gd name="f1" fmla="val 3687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Konvention: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Interfaces beginnen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 mit „I“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3118320" y="5261400"/>
            <a:ext cx="4082040" cy="1349280"/>
          </a:xfrm>
          <a:custGeom>
            <a:avLst>
              <a:gd name="f0" fmla="val 11453"/>
              <a:gd name="f1" fmla="val -1156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Keine ungewollte,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leere Implementierung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mehr möglich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453600" y="1315440"/>
            <a:ext cx="2834640" cy="1247400"/>
          </a:xfrm>
          <a:custGeom>
            <a:avLst>
              <a:gd name="f0" fmla="val 5957"/>
              <a:gd name="f1" fmla="val 3553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Neues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Schlüsselwort: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„interface“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(6)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6099106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endParaRPr lang="de-DE" sz="2600" b="1" dirty="0">
              <a:solidFill>
                <a:srgbClr val="FF3333"/>
              </a:solidFill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solidFill>
                <a:srgbClr val="FF3333"/>
              </a:solidFill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solidFill>
                <a:srgbClr val="33CC66"/>
              </a:solidFill>
              <a:latin typeface="Courier New" pitchFamily="49"/>
            </a:endParaRPr>
          </a:p>
          <a:p>
            <a:pPr marL="0" lvl="0" indent="0">
              <a:buNone/>
            </a:pPr>
            <a:endParaRPr lang="de-DE" sz="2600" b="1" dirty="0">
              <a:solidFill>
                <a:srgbClr val="33CC66"/>
              </a:solidFill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600" b="1" dirty="0" err="1">
                <a:latin typeface="Courier New" pitchFamily="49"/>
              </a:rPr>
              <a:t>class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WebReader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solidFill>
                  <a:srgbClr val="FF00FF"/>
                </a:solidFill>
                <a:latin typeface="Courier New" pitchFamily="49"/>
              </a:rPr>
              <a:t>impl</a:t>
            </a:r>
            <a:r>
              <a:rPr lang="de-DE" sz="2600" b="1" dirty="0">
                <a:solidFill>
                  <a:srgbClr val="33CC66"/>
                </a:solidFill>
                <a:latin typeface="Courier New" pitchFamily="49"/>
              </a:rPr>
              <a:t> </a:t>
            </a: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IWebReader</a:t>
            </a: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ReadWebFile</a:t>
            </a: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  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# … … … 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  }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  <a:p>
            <a:pPr marL="0" lvl="0" indent="0">
              <a:buNone/>
            </a:pPr>
            <a:r>
              <a:rPr lang="de-DE" sz="2600" b="1" dirty="0">
                <a:latin typeface="Courier New" pitchFamily="49"/>
              </a:rPr>
              <a:t/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589680" y="1929240"/>
            <a:ext cx="4524480" cy="1314720"/>
          </a:xfrm>
          <a:custGeom>
            <a:avLst>
              <a:gd name="f0" fmla="val 16401"/>
              <a:gd name="f1" fmla="val 3368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Schlüsselwort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FF00FF"/>
                </a:solidFill>
                <a:latin typeface="Arial" pitchFamily="34"/>
                <a:ea typeface="Lucida Sans Unicode" pitchFamily="2"/>
                <a:cs typeface="Tahoma" pitchFamily="2"/>
              </a:rPr>
              <a:t>„impl“</a:t>
            </a: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 für </a:t>
            </a:r>
            <a:r>
              <a:rPr lang="de-DE" sz="2200" b="1" i="0" u="none" strike="noStrike" kern="1200">
                <a:ln>
                  <a:noFill/>
                </a:ln>
                <a:solidFill>
                  <a:srgbClr val="FF00FF"/>
                </a:solidFill>
                <a:latin typeface="Arial" pitchFamily="34"/>
                <a:ea typeface="Lucida Sans Unicode" pitchFamily="2"/>
                <a:cs typeface="Tahoma" pitchFamily="2"/>
              </a:rPr>
              <a:t>„implements“</a:t>
            </a: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danach folgt ein Interface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5624280" y="1979640"/>
            <a:ext cx="3753360" cy="1235880"/>
          </a:xfrm>
          <a:custGeom>
            <a:avLst>
              <a:gd name="f0" fmla="val 2152"/>
              <a:gd name="f1" fmla="val 3356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Der Name des zu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implementierenden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Interfaces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5601600" y="4797360"/>
            <a:ext cx="2936880" cy="1076400"/>
          </a:xfrm>
          <a:custGeom>
            <a:avLst>
              <a:gd name="f0" fmla="val -9840"/>
              <a:gd name="f1" fmla="val -683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Andere Vorschläge für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das neue KeyWord ?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600"/>
              <a:t>Interfaces (7)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517752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6000" b="1">
                <a:solidFill>
                  <a:srgbClr val="33CC66"/>
                </a:solidFill>
                <a:latin typeface="Arial" pitchFamily="34"/>
              </a:rPr>
              <a:t>Das war schon alles!</a:t>
            </a:r>
          </a:p>
          <a:p>
            <a:pPr lvl="0" algn="ctr">
              <a:buNone/>
            </a:pPr>
            <a:endParaRPr lang="de-DE" sz="6000" b="1">
              <a:solidFill>
                <a:srgbClr val="0000FF"/>
              </a:solidFill>
              <a:latin typeface="Arial" pitchFamily="34"/>
            </a:endParaRPr>
          </a:p>
          <a:p>
            <a:pPr lvl="0" algn="ctr">
              <a:buNone/>
            </a:pPr>
            <a:r>
              <a:rPr lang="de-DE" sz="6000" b="1">
                <a:latin typeface="Arial" pitchFamily="34"/>
              </a:rPr>
              <a:t>Keine weiteren Syntaxänderungen notwendig!</a:t>
            </a:r>
          </a:p>
          <a:p>
            <a:pPr lvl="0">
              <a:buNone/>
            </a:pPr>
            <a:endParaRPr lang="de-DE" sz="2600" b="1">
              <a:solidFill>
                <a:srgbClr val="FF3333"/>
              </a:solidFill>
              <a:latin typeface="Courier New" pitchFamily="49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Packen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5400"/>
              <a:t>zip(paket);</a:t>
            </a:r>
          </a:p>
          <a:p>
            <a:pPr marL="0" lvl="0" indent="0" algn="ctr">
              <a:buNone/>
            </a:pPr>
            <a:r>
              <a:rPr lang="x-none" sz="54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5400"/>
              <a:t>Paket falten und füllen</a:t>
            </a:r>
          </a:p>
          <a:p>
            <a:pPr marL="0" lvl="0" indent="0" algn="ctr">
              <a:buNone/>
            </a:pPr>
            <a:r>
              <a:rPr lang="de-DE" sz="5400"/>
              <a:t>Paket auf Palette</a:t>
            </a:r>
          </a:p>
          <a:p>
            <a:pPr marL="0" lvl="0" indent="0" algn="ctr">
              <a:buNone/>
            </a:pPr>
            <a:r>
              <a:rPr lang="de-DE" sz="5400"/>
              <a:t>Palette in Container auf LKW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Factory oder DI-Container 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000" b="1">
                <a:solidFill>
                  <a:srgbClr val="33CC66"/>
                </a:solidFill>
                <a:latin typeface="Courier New" pitchFamily="49"/>
              </a:rPr>
              <a:t>DI-Container</a:t>
            </a:r>
          </a:p>
          <a:p>
            <a:pPr lvl="0" algn="ctr">
              <a:buNone/>
            </a:pPr>
            <a:endParaRPr lang="de-DE" sz="2000" b="1">
              <a:latin typeface="Courier New" pitchFamily="49"/>
            </a:endParaRPr>
          </a:p>
          <a:p>
            <a:pPr lvl="0" algn="ctr">
              <a:buNone/>
            </a:pPr>
            <a:r>
              <a:rPr lang="de-DE">
                <a:latin typeface="Arial" pitchFamily="34"/>
              </a:rPr>
              <a:t>verwendet man immer</a:t>
            </a:r>
            <a:br>
              <a:rPr lang="de-DE">
                <a:latin typeface="Arial" pitchFamily="34"/>
              </a:rPr>
            </a:br>
            <a:r>
              <a:rPr lang="de-DE">
                <a:latin typeface="Arial" pitchFamily="34"/>
              </a:rPr>
              <a:t> dann, wenn man nur</a:t>
            </a:r>
          </a:p>
          <a:p>
            <a:pPr lvl="0" algn="ctr">
              <a:buNone/>
            </a:pPr>
            <a:endParaRPr lang="de-DE" sz="2400">
              <a:latin typeface="Arial" pitchFamily="34"/>
            </a:endParaRPr>
          </a:p>
          <a:p>
            <a:pPr lvl="0" algn="ctr">
              <a:buNone/>
            </a:pPr>
            <a:r>
              <a:rPr lang="de-DE" sz="4000" b="1">
                <a:solidFill>
                  <a:srgbClr val="33CC66"/>
                </a:solidFill>
                <a:latin typeface="Courier New" pitchFamily="49"/>
              </a:rPr>
              <a:t>Testdoubles</a:t>
            </a:r>
          </a:p>
          <a:p>
            <a:pPr lvl="0" algn="ctr">
              <a:buNone/>
            </a:pPr>
            <a:endParaRPr lang="de-DE" sz="1800">
              <a:latin typeface="Arial" pitchFamily="34"/>
            </a:endParaRPr>
          </a:p>
          <a:p>
            <a:pPr lvl="0" algn="ctr">
              <a:buNone/>
            </a:pPr>
            <a:r>
              <a:rPr lang="de-DE">
                <a:latin typeface="Arial" pitchFamily="34"/>
              </a:rPr>
              <a:t>zum Testen erzeugen muss</a:t>
            </a:r>
            <a:r>
              <a:rPr lang="de-DE" sz="3600">
                <a:latin typeface="Arial" pitchFamily="34"/>
              </a:rPr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Factory oder DI-Container ?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15159" y="1530720"/>
            <a:ext cx="907164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2800">
                <a:latin typeface="Arial" pitchFamily="34"/>
              </a:rPr>
              <a:t>Eine</a:t>
            </a:r>
            <a:r>
              <a:rPr lang="de-DE" b="1">
                <a:solidFill>
                  <a:srgbClr val="33CC66"/>
                </a:solidFill>
                <a:latin typeface="Courier New" pitchFamily="49"/>
              </a:rPr>
              <a:t> </a:t>
            </a:r>
            <a:r>
              <a:rPr lang="de-DE" sz="4400" b="1">
                <a:solidFill>
                  <a:srgbClr val="33CC66"/>
                </a:solidFill>
                <a:latin typeface="Courier New" pitchFamily="49"/>
              </a:rPr>
              <a:t>Factory</a:t>
            </a:r>
          </a:p>
          <a:p>
            <a:pPr lvl="0" algn="ctr">
              <a:buNone/>
            </a:pPr>
            <a:endParaRPr lang="de-DE" sz="1500" b="1">
              <a:solidFill>
                <a:srgbClr val="33CC66"/>
              </a:solidFill>
              <a:latin typeface="Courier New" pitchFamily="49"/>
            </a:endParaRPr>
          </a:p>
          <a:p>
            <a:pPr lvl="0" algn="ctr">
              <a:buNone/>
            </a:pPr>
            <a:r>
              <a:rPr lang="de-DE" sz="2800">
                <a:latin typeface="Arial" pitchFamily="34"/>
              </a:rPr>
              <a:t>verwendet man immer</a:t>
            </a:r>
            <a:br>
              <a:rPr lang="de-DE" sz="2800">
                <a:latin typeface="Arial" pitchFamily="34"/>
              </a:rPr>
            </a:br>
            <a:r>
              <a:rPr lang="de-DE" sz="2800">
                <a:latin typeface="Arial" pitchFamily="34"/>
              </a:rPr>
              <a:t> dann, wenn man</a:t>
            </a:r>
          </a:p>
          <a:p>
            <a:pPr lvl="0" algn="ctr">
              <a:buNone/>
            </a:pPr>
            <a:endParaRPr lang="de-DE" sz="1600">
              <a:latin typeface="Arial" pitchFamily="34"/>
            </a:endParaRPr>
          </a:p>
          <a:p>
            <a:pPr lvl="0" algn="ctr">
              <a:buNone/>
            </a:pPr>
            <a:r>
              <a:rPr lang="de-DE" sz="2800">
                <a:latin typeface="Arial" pitchFamily="34"/>
              </a:rPr>
              <a:t>aus mehreren Implementierungs-</a:t>
            </a:r>
            <a:br>
              <a:rPr lang="de-DE" sz="2800">
                <a:latin typeface="Arial" pitchFamily="34"/>
              </a:rPr>
            </a:br>
            <a:r>
              <a:rPr lang="de-DE" sz="2800">
                <a:latin typeface="Arial" pitchFamily="34"/>
              </a:rPr>
              <a:t>Varianten einer Klasse</a:t>
            </a:r>
          </a:p>
          <a:p>
            <a:pPr lvl="0" algn="ctr">
              <a:buNone/>
            </a:pPr>
            <a:endParaRPr lang="de-DE" sz="1800">
              <a:latin typeface="Arial" pitchFamily="34"/>
            </a:endParaRPr>
          </a:p>
          <a:p>
            <a:pPr lvl="0" algn="ctr">
              <a:buNone/>
            </a:pPr>
            <a:r>
              <a:rPr lang="de-DE" sz="2800">
                <a:solidFill>
                  <a:srgbClr val="33CC66"/>
                </a:solidFill>
                <a:latin typeface="Arial" pitchFamily="34"/>
              </a:rPr>
              <a:t>(zur Laufzeit) eine</a:t>
            </a:r>
            <a:r>
              <a:rPr lang="de-DE" sz="2800">
                <a:latin typeface="Arial" pitchFamily="34"/>
              </a:rPr>
              <a:t> für den Produktivcode auswählen möchte</a:t>
            </a:r>
            <a:r>
              <a:rPr lang="de-DE">
                <a:latin typeface="Arial" pitchFamily="34"/>
              </a:rPr>
              <a:t>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543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7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Factories für UI und GUI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interface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IUiFactory</a:t>
            </a:r>
            <a:r>
              <a:rPr lang="de-DE" sz="2600" b="1" dirty="0">
                <a:latin typeface="Courier New" pitchFamily="49"/>
              </a:rPr>
              <a:t> 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CreateForm</a:t>
            </a:r>
            <a:r>
              <a:rPr lang="de-DE" sz="2600" b="1" dirty="0">
                <a:latin typeface="Courier New" pitchFamily="49"/>
              </a:rPr>
              <a:t>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CreateCloseButton</a:t>
            </a:r>
            <a:r>
              <a:rPr lang="de-DE" sz="2600" b="1" dirty="0">
                <a:latin typeface="Courier New" pitchFamily="49"/>
              </a:rPr>
              <a:t>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  <a:p>
            <a:pPr marL="0" lvl="0" indent="0">
              <a:buNone/>
            </a:pP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interface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IForm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impl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IWidget</a:t>
            </a:r>
            <a:r>
              <a:rPr lang="de-DE" sz="2600" b="1" dirty="0">
                <a:solidFill>
                  <a:srgbClr val="33CC66"/>
                </a:solidFill>
                <a:latin typeface="Courier New" pitchFamily="49"/>
              </a:rPr>
              <a:t> </a:t>
            </a:r>
            <a:r>
              <a:rPr lang="de-DE" sz="2600" b="1" dirty="0">
                <a:latin typeface="Courier New" pitchFamily="49"/>
              </a:rPr>
              <a:t>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Add (</a:t>
            </a: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IWidget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widget</a:t>
            </a:r>
            <a:r>
              <a:rPr lang="de-DE" sz="2600" b="1" dirty="0">
                <a:latin typeface="Courier New" pitchFamily="49"/>
              </a:rPr>
              <a:t>);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Run;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  <a:p>
            <a:pPr marL="0" lvl="0" indent="0">
              <a:buNone/>
            </a:pP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interface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IButton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latin typeface="Courier New" pitchFamily="49"/>
              </a:rPr>
              <a:t>impl</a:t>
            </a:r>
            <a:r>
              <a:rPr lang="de-DE" sz="2600" b="1" dirty="0">
                <a:latin typeface="Courier New" pitchFamily="49"/>
              </a:rPr>
              <a:t> </a:t>
            </a:r>
            <a:r>
              <a:rPr lang="de-DE" sz="2600" b="1" dirty="0" err="1">
                <a:solidFill>
                  <a:srgbClr val="33CC66"/>
                </a:solidFill>
                <a:latin typeface="Courier New" pitchFamily="49"/>
              </a:rPr>
              <a:t>IWidget</a:t>
            </a:r>
            <a:r>
              <a:rPr lang="de-DE" sz="2600" b="1" dirty="0">
                <a:latin typeface="Courier New" pitchFamily="49"/>
              </a:rPr>
              <a:t> {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		</a:t>
            </a:r>
            <a:r>
              <a:rPr lang="de-DE" sz="2600" b="1" dirty="0" err="1">
                <a:latin typeface="Courier New" pitchFamily="49"/>
              </a:rPr>
              <a:t>method</a:t>
            </a:r>
            <a:r>
              <a:rPr lang="de-DE" sz="2600" b="1" dirty="0">
                <a:latin typeface="Courier New" pitchFamily="49"/>
              </a:rPr>
              <a:t> Push;</a:t>
            </a:r>
            <a:br>
              <a:rPr lang="de-DE" sz="2600" b="1" dirty="0">
                <a:latin typeface="Courier New" pitchFamily="49"/>
              </a:rPr>
            </a:br>
            <a:r>
              <a:rPr lang="de-DE" sz="2600" b="1" dirty="0">
                <a:latin typeface="Courier New" pitchFamily="49"/>
              </a:rPr>
              <a:t>}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6032520" y="1288080"/>
            <a:ext cx="3753360" cy="1235880"/>
          </a:xfrm>
          <a:custGeom>
            <a:avLst>
              <a:gd name="f0" fmla="val -6459"/>
              <a:gd name="f1" fmla="val 1197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Ein Interface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für eine Factory !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543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Factories</a:t>
            </a:r>
            <a:r>
              <a:rPr lang="de-DE" dirty="0"/>
              <a:t> für UI und GUI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57880"/>
            <a:ext cx="934992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>
              <a:buNone/>
            </a:pPr>
            <a:endParaRPr lang="de-DE" sz="2400" b="1" dirty="0">
              <a:latin typeface="Courier New" pitchFamily="49"/>
            </a:endParaRP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Sub </a:t>
            </a:r>
            <a:r>
              <a:rPr lang="de-DE" sz="2400" b="1" dirty="0" err="1">
                <a:latin typeface="Courier New" pitchFamily="49"/>
              </a:rPr>
              <a:t>HelloWorld</a:t>
            </a:r>
            <a:r>
              <a:rPr lang="de-DE" sz="2400" b="1" dirty="0">
                <a:latin typeface="Courier New" pitchFamily="49"/>
              </a:rPr>
              <a:t> {</a:t>
            </a: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	</a:t>
            </a:r>
            <a:r>
              <a:rPr lang="de-DE" sz="2400" b="1" dirty="0" err="1" smtClean="0">
                <a:latin typeface="Courier New" pitchFamily="49"/>
              </a:rPr>
              <a:t>my</a:t>
            </a:r>
            <a:r>
              <a:rPr lang="de-DE" sz="2400" b="1" dirty="0" smtClean="0">
                <a:latin typeface="Courier New" pitchFamily="49"/>
              </a:rPr>
              <a:t> </a:t>
            </a:r>
            <a:r>
              <a:rPr lang="de-DE" sz="2400" b="1" dirty="0">
                <a:latin typeface="Courier New" pitchFamily="49"/>
              </a:rPr>
              <a:t>$</a:t>
            </a:r>
            <a:r>
              <a:rPr lang="de-DE" sz="2400" b="1" dirty="0" err="1">
                <a:latin typeface="Courier New" pitchFamily="49"/>
              </a:rPr>
              <a:t>uiFactory</a:t>
            </a:r>
            <a:r>
              <a:rPr lang="de-DE" sz="2400" b="1" dirty="0">
                <a:latin typeface="Courier New" pitchFamily="49"/>
              </a:rPr>
              <a:t> = </a:t>
            </a:r>
            <a:r>
              <a:rPr lang="de-DE" sz="2400" b="1" dirty="0">
                <a:solidFill>
                  <a:srgbClr val="FF00FF"/>
                </a:solidFill>
                <a:latin typeface="Courier New" pitchFamily="49"/>
              </a:rPr>
              <a:t>$</a:t>
            </a:r>
            <a:r>
              <a:rPr lang="de-DE" sz="2400" b="1" dirty="0" err="1">
                <a:solidFill>
                  <a:srgbClr val="FF00FF"/>
                </a:solidFill>
                <a:latin typeface="Courier New" pitchFamily="49"/>
              </a:rPr>
              <a:t>FactoryService</a:t>
            </a:r>
            <a:r>
              <a:rPr lang="de-DE" sz="2400" b="1" dirty="0" err="1">
                <a:latin typeface="Courier New" pitchFamily="49"/>
              </a:rPr>
              <a:t>.</a:t>
            </a:r>
            <a:r>
              <a:rPr lang="de-DE" sz="2400" b="1" dirty="0" err="1">
                <a:solidFill>
                  <a:srgbClr val="0000FF"/>
                </a:solidFill>
                <a:latin typeface="Courier New" pitchFamily="49"/>
              </a:rPr>
              <a:t>UiFactory</a:t>
            </a:r>
            <a:r>
              <a:rPr lang="de-DE" sz="2400" b="1" dirty="0">
                <a:latin typeface="Courier New" pitchFamily="49"/>
              </a:rPr>
              <a:t>;</a:t>
            </a: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	</a:t>
            </a:r>
            <a:r>
              <a:rPr lang="de-DE" sz="2400" b="1" dirty="0" err="1" smtClean="0">
                <a:latin typeface="Courier New" pitchFamily="49"/>
              </a:rPr>
              <a:t>my</a:t>
            </a:r>
            <a:r>
              <a:rPr lang="de-DE" sz="2400" b="1" dirty="0" smtClean="0">
                <a:latin typeface="Courier New" pitchFamily="49"/>
              </a:rPr>
              <a:t> </a:t>
            </a:r>
            <a:r>
              <a:rPr lang="de-DE" sz="2400" b="1" dirty="0">
                <a:latin typeface="Courier New" pitchFamily="49"/>
              </a:rPr>
              <a:t>$form = $</a:t>
            </a:r>
            <a:r>
              <a:rPr lang="de-DE" sz="2400" b="1" dirty="0" err="1">
                <a:latin typeface="Courier New" pitchFamily="49"/>
              </a:rPr>
              <a:t>uiFactory.CreateForm</a:t>
            </a:r>
            <a:r>
              <a:rPr lang="de-DE" sz="2400" b="1" dirty="0">
                <a:latin typeface="Courier New" pitchFamily="49"/>
              </a:rPr>
              <a:t>();</a:t>
            </a: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	</a:t>
            </a:r>
            <a:r>
              <a:rPr lang="de-DE" sz="2400" b="1" dirty="0" err="1" smtClean="0">
                <a:latin typeface="Courier New" pitchFamily="49"/>
              </a:rPr>
              <a:t>my</a:t>
            </a:r>
            <a:r>
              <a:rPr lang="de-DE" sz="2400" b="1" dirty="0" smtClean="0">
                <a:latin typeface="Courier New" pitchFamily="49"/>
              </a:rPr>
              <a:t> </a:t>
            </a:r>
            <a:r>
              <a:rPr lang="de-DE" sz="2400" b="1" dirty="0">
                <a:latin typeface="Courier New" pitchFamily="49"/>
              </a:rPr>
              <a:t>$</a:t>
            </a:r>
            <a:r>
              <a:rPr lang="de-DE" sz="2400" b="1" dirty="0" err="1">
                <a:latin typeface="Courier New" pitchFamily="49"/>
              </a:rPr>
              <a:t>button</a:t>
            </a:r>
            <a:r>
              <a:rPr lang="de-DE" sz="2400" b="1" dirty="0">
                <a:latin typeface="Courier New" pitchFamily="49"/>
              </a:rPr>
              <a:t> </a:t>
            </a:r>
            <a:br>
              <a:rPr lang="de-DE" sz="2400" b="1" dirty="0">
                <a:latin typeface="Courier New" pitchFamily="49"/>
              </a:rPr>
            </a:br>
            <a:r>
              <a:rPr lang="de-DE" sz="2400" b="1" dirty="0">
                <a:latin typeface="Courier New" pitchFamily="49"/>
              </a:rPr>
              <a:t>		= $</a:t>
            </a:r>
            <a:r>
              <a:rPr lang="de-DE" sz="2400" b="1" dirty="0" err="1">
                <a:latin typeface="Courier New" pitchFamily="49"/>
              </a:rPr>
              <a:t>uiFactory.CreateCloseButton</a:t>
            </a:r>
            <a:r>
              <a:rPr lang="de-DE" sz="2400" b="1" dirty="0">
                <a:latin typeface="Courier New" pitchFamily="49"/>
              </a:rPr>
              <a:t>();</a:t>
            </a: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	</a:t>
            </a:r>
            <a:r>
              <a:rPr lang="de-DE" sz="2400" b="1" dirty="0" smtClean="0">
                <a:latin typeface="Courier New" pitchFamily="49"/>
              </a:rPr>
              <a:t>$</a:t>
            </a:r>
            <a:r>
              <a:rPr lang="de-DE" sz="2400" b="1" dirty="0" err="1">
                <a:latin typeface="Courier New" pitchFamily="49"/>
              </a:rPr>
              <a:t>form.Add</a:t>
            </a:r>
            <a:r>
              <a:rPr lang="de-DE" sz="2400" b="1" dirty="0">
                <a:latin typeface="Courier New" pitchFamily="49"/>
              </a:rPr>
              <a:t>($</a:t>
            </a:r>
            <a:r>
              <a:rPr lang="de-DE" sz="2400" b="1" dirty="0" err="1">
                <a:latin typeface="Courier New" pitchFamily="49"/>
              </a:rPr>
              <a:t>button</a:t>
            </a:r>
            <a:r>
              <a:rPr lang="de-DE" sz="2400" b="1" dirty="0">
                <a:latin typeface="Courier New" pitchFamily="49"/>
              </a:rPr>
              <a:t>);</a:t>
            </a:r>
          </a:p>
          <a:p>
            <a:pPr marL="0" lvl="0" indent="0">
              <a:buNone/>
            </a:pPr>
            <a:r>
              <a:rPr lang="de-DE" sz="2400" b="1" dirty="0">
                <a:latin typeface="Courier New" pitchFamily="49"/>
              </a:rPr>
              <a:t>	</a:t>
            </a:r>
            <a:r>
              <a:rPr lang="de-DE" sz="2400" b="1" dirty="0" smtClean="0">
                <a:latin typeface="Courier New" pitchFamily="49"/>
              </a:rPr>
              <a:t>$</a:t>
            </a:r>
            <a:r>
              <a:rPr lang="de-DE" sz="2400" b="1" dirty="0" err="1">
                <a:latin typeface="Courier New" pitchFamily="49"/>
              </a:rPr>
              <a:t>form.Run</a:t>
            </a:r>
            <a:r>
              <a:rPr lang="de-DE" sz="2400" b="1" dirty="0">
                <a:latin typeface="Courier New" pitchFamily="49"/>
              </a:rPr>
              <a:t>();</a:t>
            </a:r>
            <a:br>
              <a:rPr lang="de-DE" sz="2400" b="1" dirty="0">
                <a:latin typeface="Courier New" pitchFamily="49"/>
              </a:rPr>
            </a:br>
            <a:r>
              <a:rPr lang="de-DE" sz="2400" b="1" dirty="0">
                <a:latin typeface="Courier New" pitchFamily="49"/>
              </a:rPr>
              <a:t>}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6179400" y="5124960"/>
            <a:ext cx="3753360" cy="1496879"/>
          </a:xfrm>
          <a:custGeom>
            <a:avLst>
              <a:gd name="f0" fmla="val 13668"/>
              <a:gd name="f1" fmla="val -2751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Irgendeine UI-Factory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aus der reichhaltigen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Auswahl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5034600" y="1484999"/>
            <a:ext cx="4728600" cy="1005119"/>
          </a:xfrm>
          <a:custGeom>
            <a:avLst>
              <a:gd name="f0" fmla="val 2160"/>
              <a:gd name="f1" fmla="val 3083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Hier wird die UiFactory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für alle zentral eingestellt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39880" y="674784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ihandform 6"/>
          <p:cNvSpPr/>
          <p:nvPr/>
        </p:nvSpPr>
        <p:spPr>
          <a:xfrm>
            <a:off x="1235880" y="1258199"/>
            <a:ext cx="3662640" cy="1005119"/>
          </a:xfrm>
          <a:custGeom>
            <a:avLst>
              <a:gd name="f0" fmla="val 21196"/>
              <a:gd name="f1" fmla="val 3546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Diese Variable sollte zum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Standard werden.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14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4126680" y="1928519"/>
            <a:ext cx="5667120" cy="1126800"/>
          </a:xfrm>
          <a:prstGeom prst="rect">
            <a:avLst/>
          </a:prstGeom>
          <a:solidFill>
            <a:srgbClr val="D6FFBC"/>
          </a:solidFill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7200" b="1" i="0" u="none" strike="noStrike" kern="1200" dirty="0" err="1">
                <a:ln>
                  <a:noFill/>
                </a:ln>
                <a:solidFill>
                  <a:srgbClr val="33CC66"/>
                </a:solidFill>
                <a:latin typeface="Courier New" pitchFamily="49"/>
                <a:ea typeface="Lucida Sans Unicode" pitchFamily="2"/>
                <a:cs typeface="Tahoma" pitchFamily="2"/>
              </a:rPr>
              <a:t>IUiFactory</a:t>
            </a:r>
            <a:endParaRPr lang="de-DE" sz="7200" b="1" i="0" u="none" strike="noStrike" kern="1200" dirty="0">
              <a:ln>
                <a:noFill/>
              </a:ln>
              <a:solidFill>
                <a:srgbClr val="33CC66"/>
              </a:solidFill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6920" y="237960"/>
            <a:ext cx="4681424" cy="73009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 err="1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TextUiFactory</a:t>
            </a:r>
            <a:endParaRPr lang="de-DE" sz="4400" b="1" i="0" u="none" strike="noStrike" kern="1200" dirty="0">
              <a:ln>
                <a:noFill/>
              </a:ln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0200" y="1077480"/>
            <a:ext cx="7620120" cy="724319"/>
          </a:xfrm>
          <a:prstGeom prst="rect">
            <a:avLst/>
          </a:prstGeom>
          <a:solidFill>
            <a:srgbClr val="FFD1E2"/>
          </a:solidFill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 err="1">
                <a:ln>
                  <a:noFill/>
                </a:ln>
                <a:solidFill>
                  <a:srgbClr val="FF3333"/>
                </a:solidFill>
                <a:latin typeface="Courier New" pitchFamily="49"/>
                <a:ea typeface="Lucida Sans Unicode" pitchFamily="2"/>
                <a:cs typeface="Tahoma" pitchFamily="2"/>
              </a:rPr>
              <a:t>AutomaticTestUiFactory</a:t>
            </a:r>
            <a:endParaRPr lang="de-DE" sz="4400" b="1" i="0" u="none" strike="noStrike" kern="1200" dirty="0">
              <a:ln>
                <a:noFill/>
              </a:ln>
              <a:solidFill>
                <a:srgbClr val="FF3333"/>
              </a:solidFill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7840" y="3220560"/>
            <a:ext cx="4898896" cy="867959"/>
          </a:xfrm>
          <a:prstGeom prst="rect">
            <a:avLst/>
          </a:prstGeom>
          <a:solidFill>
            <a:srgbClr val="D6FFBC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5400" b="1" i="0" u="none" strike="noStrike" kern="1200" dirty="0" err="1">
                <a:ln>
                  <a:noFill/>
                </a:ln>
                <a:solidFill>
                  <a:srgbClr val="33CC66"/>
                </a:solidFill>
                <a:latin typeface="Courier New" pitchFamily="49"/>
                <a:ea typeface="Lucida Sans Unicode" pitchFamily="2"/>
                <a:cs typeface="Tahoma" pitchFamily="2"/>
              </a:rPr>
              <a:t>IGuiFactory</a:t>
            </a:r>
            <a:endParaRPr lang="de-DE" sz="5400" b="1" i="0" u="none" strike="noStrike" kern="1200" dirty="0">
              <a:ln>
                <a:noFill/>
              </a:ln>
              <a:solidFill>
                <a:srgbClr val="33CC66"/>
              </a:solidFill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21319" y="5148720"/>
            <a:ext cx="4667066" cy="72431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GtkGuiFactory</a:t>
            </a:r>
            <a:endParaRPr lang="de-DE" sz="4400" b="1" i="0" u="none" strike="noStrike" kern="1200" dirty="0">
              <a:ln>
                <a:noFill/>
              </a:ln>
              <a:solidFill>
                <a:srgbClr val="0000FF"/>
              </a:solidFill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4320" y="4241160"/>
            <a:ext cx="4387960" cy="730093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TkGuiFactory</a:t>
            </a:r>
            <a:endParaRPr lang="de-DE" sz="4400" b="1" i="0" u="none" strike="noStrike" kern="1200" dirty="0">
              <a:ln>
                <a:noFill/>
              </a:ln>
              <a:solidFill>
                <a:srgbClr val="0000FF"/>
              </a:solidFill>
              <a:latin typeface="Courier New" pitchFamily="49"/>
              <a:ea typeface="Lucida Sans Unicode" pitchFamily="2"/>
              <a:cs typeface="Tahoma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15279" y="6032880"/>
            <a:ext cx="4357282" cy="724319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WxGuiFactory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977080" y="4264200"/>
            <a:ext cx="3198240" cy="1358280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 err="1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WinForms</a:t>
            </a:r>
            <a:r>
              <a:rPr lang="de-DE" sz="44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1" i="0" u="none" strike="noStrike" kern="1200" dirty="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Factory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543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ihandform 10"/>
          <p:cNvSpPr/>
          <p:nvPr/>
        </p:nvSpPr>
        <p:spPr>
          <a:xfrm>
            <a:off x="612360" y="2211839"/>
            <a:ext cx="2936880" cy="1609560"/>
          </a:xfrm>
          <a:custGeom>
            <a:avLst>
              <a:gd name="f0" fmla="val 5585"/>
              <a:gd name="f1" fmla="val -486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80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?!?</a:t>
            </a:r>
          </a:p>
        </p:txBody>
      </p:sp>
      <p:sp>
        <p:nvSpPr>
          <p:cNvPr id="12" name="Freihandform 11"/>
          <p:cNvSpPr/>
          <p:nvPr/>
        </p:nvSpPr>
        <p:spPr>
          <a:xfrm>
            <a:off x="328680" y="2120760"/>
            <a:ext cx="3594600" cy="1950480"/>
          </a:xfrm>
          <a:custGeom>
            <a:avLst>
              <a:gd name="f0" fmla="val 6339"/>
              <a:gd name="f1" fmla="val -3136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Ein Gui-Test-Framework,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mit dem man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Eingaben und Ausgaben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aus Dateien lesen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und schreiben kann.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Factories für UI und GUI (4)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/>
              <a:t>Damit das möglich ist,</a:t>
            </a:r>
            <a:br>
              <a:rPr lang="de-DE"/>
            </a:br>
            <a:r>
              <a:rPr lang="de-DE"/>
              <a:t> müssten alle diese Guis</a:t>
            </a:r>
            <a:br>
              <a:rPr lang="de-DE"/>
            </a:br>
            <a:r>
              <a:rPr lang="de-DE"/>
              <a:t> dieselben Schnittstellen für</a:t>
            </a:r>
            <a:r>
              <a:rPr lang="de-DE" sz="2000"/>
              <a:t/>
            </a:r>
            <a:br>
              <a:rPr lang="de-DE" sz="2000"/>
            </a:br>
            <a:endParaRPr lang="de-DE" sz="2000"/>
          </a:p>
          <a:p>
            <a:pPr lvl="0" algn="ctr">
              <a:buNone/>
            </a:pPr>
            <a:r>
              <a:rPr lang="de-DE" sz="4400" b="1">
                <a:solidFill>
                  <a:srgbClr val="33CC66"/>
                </a:solidFill>
                <a:latin typeface="Courier New" pitchFamily="49"/>
              </a:rPr>
              <a:t>IButton</a:t>
            </a:r>
          </a:p>
          <a:p>
            <a:pPr lvl="0" algn="ctr">
              <a:buNone/>
            </a:pPr>
            <a:r>
              <a:rPr lang="de-DE" sz="4400" b="1">
                <a:solidFill>
                  <a:srgbClr val="33CC66"/>
                </a:solidFill>
                <a:latin typeface="Courier New" pitchFamily="49"/>
              </a:rPr>
              <a:t>IForm</a:t>
            </a:r>
          </a:p>
          <a:p>
            <a:pPr lvl="0" algn="ctr">
              <a:buNone/>
            </a:pPr>
            <a:r>
              <a:rPr lang="de-DE"/>
              <a:t>...</a:t>
            </a:r>
          </a:p>
          <a:p>
            <a:pPr lvl="0" algn="ctr">
              <a:buNone/>
            </a:pPr>
            <a:r>
              <a:rPr lang="de-DE"/>
              <a:t>unterstützen.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543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Factories für UI und GUI (5)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2929679"/>
            <a:ext cx="9071640" cy="19350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5400"/>
              <a:t>Vielleicht erleben</a:t>
            </a:r>
          </a:p>
          <a:p>
            <a:pPr lvl="0" algn="ctr">
              <a:buNone/>
            </a:pPr>
            <a:r>
              <a:rPr lang="de-DE" sz="5400"/>
              <a:t> wir das ja noch...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Testdriven Development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1311840" y="1769040"/>
            <a:ext cx="745632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400"/>
              <a:t>Damit sind</a:t>
            </a:r>
          </a:p>
          <a:p>
            <a:pPr lvl="0" algn="ctr">
              <a:buNone/>
            </a:pPr>
            <a:r>
              <a:rPr lang="de-DE" sz="4400"/>
              <a:t>in der Perl Syntax</a:t>
            </a:r>
          </a:p>
          <a:p>
            <a:pPr lvl="0" algn="ctr">
              <a:buNone/>
            </a:pPr>
            <a:r>
              <a:rPr lang="de-DE" sz="4400"/>
              <a:t>alle Voraussetzungen</a:t>
            </a:r>
          </a:p>
          <a:p>
            <a:pPr lvl="0" algn="ctr">
              <a:buNone/>
            </a:pPr>
            <a:r>
              <a:rPr lang="de-DE" sz="4400"/>
              <a:t>für Testdriven-Development</a:t>
            </a:r>
          </a:p>
          <a:p>
            <a:pPr lvl="0" algn="ctr">
              <a:buNone/>
            </a:pPr>
            <a:r>
              <a:rPr lang="de-DE" sz="4400"/>
              <a:t>erfüllt.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Testdriven Development (2)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40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400">
                <a:solidFill>
                  <a:srgbClr val="0000FF"/>
                </a:solidFill>
              </a:rPr>
              <a:t>Der Code</a:t>
            </a:r>
          </a:p>
          <a:p>
            <a:pPr lvl="0" algn="ctr">
              <a:buNone/>
            </a:pPr>
            <a:r>
              <a:rPr lang="de-DE" sz="4400">
                <a:solidFill>
                  <a:srgbClr val="0000FF"/>
                </a:solidFill>
              </a:rPr>
              <a:t>können</a:t>
            </a:r>
          </a:p>
          <a:p>
            <a:pPr lvl="0" algn="ctr">
              <a:buNone/>
            </a:pPr>
            <a:r>
              <a:rPr lang="de-DE" sz="4400">
                <a:solidFill>
                  <a:srgbClr val="0000FF"/>
                </a:solidFill>
              </a:rPr>
              <a:t>gleichzeitig</a:t>
            </a:r>
          </a:p>
          <a:p>
            <a:pPr lvl="0" algn="ctr">
              <a:buNone/>
            </a:pPr>
            <a:r>
              <a:rPr lang="de-DE" sz="4400">
                <a:solidFill>
                  <a:srgbClr val="0000FF"/>
                </a:solidFill>
              </a:rPr>
              <a:t>entwickelt</a:t>
            </a:r>
          </a:p>
          <a:p>
            <a:pPr lvl="0" algn="ctr">
              <a:buNone/>
            </a:pPr>
            <a:r>
              <a:rPr lang="de-DE" sz="4400">
                <a:solidFill>
                  <a:srgbClr val="0000FF"/>
                </a:solidFill>
              </a:rPr>
              <a:t>werden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4294967295"/>
          </p:nvPr>
        </p:nvSpPr>
        <p:spPr>
          <a:xfrm>
            <a:off x="4983120" y="176940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4400">
                <a:solidFill>
                  <a:srgbClr val="DC2300"/>
                </a:solidFill>
              </a:rPr>
              <a:t>der Test</a:t>
            </a:r>
          </a:p>
          <a:p>
            <a:pPr lvl="0" algn="ctr">
              <a:buNone/>
            </a:pPr>
            <a:r>
              <a:rPr lang="de-DE" sz="4400">
                <a:solidFill>
                  <a:srgbClr val="DC2300"/>
                </a:solidFill>
              </a:rPr>
              <a:t>können</a:t>
            </a:r>
          </a:p>
          <a:p>
            <a:pPr lvl="0" algn="ctr">
              <a:buNone/>
            </a:pPr>
            <a:r>
              <a:rPr lang="de-DE" sz="4400">
                <a:solidFill>
                  <a:srgbClr val="DC2300"/>
                </a:solidFill>
              </a:rPr>
              <a:t>gleichzeitig</a:t>
            </a:r>
          </a:p>
          <a:p>
            <a:pPr lvl="0" algn="ctr">
              <a:buNone/>
            </a:pPr>
            <a:r>
              <a:rPr lang="de-DE" sz="4400">
                <a:solidFill>
                  <a:srgbClr val="DC2300"/>
                </a:solidFill>
              </a:rPr>
              <a:t>entwickelt</a:t>
            </a:r>
          </a:p>
          <a:p>
            <a:pPr lvl="0" algn="ctr">
              <a:buNone/>
            </a:pPr>
            <a:r>
              <a:rPr lang="de-DE" sz="4400">
                <a:solidFill>
                  <a:srgbClr val="DC2300"/>
                </a:solidFill>
              </a:rPr>
              <a:t>werden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54372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4507200" y="1736999"/>
            <a:ext cx="1113480" cy="7153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400" b="0" i="0" u="none" strike="noStrike" kern="1200">
                <a:ln>
                  <a:noFill/>
                </a:ln>
                <a:solidFill>
                  <a:srgbClr val="33CC66"/>
                </a:solidFill>
                <a:latin typeface="Arial" pitchFamily="18"/>
                <a:ea typeface="Lucida Sans Unicode" pitchFamily="2"/>
                <a:cs typeface="Tahoma" pitchFamily="2"/>
              </a:rPr>
              <a:t>und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Testdriven Development (3)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67280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>
              <a:buNone/>
            </a:pPr>
            <a:r>
              <a:rPr lang="de-DE" sz="3600" dirty="0"/>
              <a:t>Zur Entwicklung großer Applikationen</a:t>
            </a:r>
          </a:p>
          <a:p>
            <a:pPr lvl="0" algn="ctr">
              <a:buNone/>
            </a:pPr>
            <a:r>
              <a:rPr lang="de-DE" sz="3600" dirty="0"/>
              <a:t>fehlen aber noch</a:t>
            </a:r>
          </a:p>
          <a:p>
            <a:pPr lvl="0" algn="ctr">
              <a:buNone/>
            </a:pPr>
            <a:r>
              <a:rPr lang="de-DE" sz="3600" dirty="0">
                <a:solidFill>
                  <a:srgbClr val="33CC66"/>
                </a:solidFill>
              </a:rPr>
              <a:t>Unit-Test-Frameworks</a:t>
            </a:r>
          </a:p>
          <a:p>
            <a:pPr lvl="0" algn="ctr">
              <a:buNone/>
            </a:pPr>
            <a:r>
              <a:rPr lang="de-DE" sz="3600" dirty="0"/>
              <a:t>und</a:t>
            </a:r>
          </a:p>
          <a:p>
            <a:pPr lvl="0" algn="ctr">
              <a:buNone/>
            </a:pPr>
            <a:r>
              <a:rPr lang="de-DE" sz="4400" dirty="0">
                <a:solidFill>
                  <a:srgbClr val="FF3333"/>
                </a:solidFill>
              </a:rPr>
              <a:t> </a:t>
            </a:r>
            <a:r>
              <a:rPr lang="de-DE" sz="3600" dirty="0" err="1">
                <a:solidFill>
                  <a:srgbClr val="FF3333"/>
                </a:solidFill>
              </a:rPr>
              <a:t>Mocking</a:t>
            </a:r>
            <a:r>
              <a:rPr lang="de-DE" sz="3600" dirty="0">
                <a:solidFill>
                  <a:srgbClr val="FF3333"/>
                </a:solidFill>
              </a:rPr>
              <a:t>-Frameworks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16840" y="672516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 4"/>
          <p:cNvSpPr/>
          <p:nvPr/>
        </p:nvSpPr>
        <p:spPr>
          <a:xfrm>
            <a:off x="532800" y="5805000"/>
            <a:ext cx="2313360" cy="871919"/>
          </a:xfrm>
          <a:custGeom>
            <a:avLst>
              <a:gd name="f0" fmla="val 18104"/>
              <a:gd name="f1" fmla="val -816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66"/>
          </a:solidFill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8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Lucida Sans Unicode" pitchFamily="2"/>
                <a:cs typeface="Tahoma" pitchFamily="2"/>
              </a:rPr>
              <a:t>?!?</a:t>
            </a:r>
          </a:p>
        </p:txBody>
      </p:sp>
      <p:sp>
        <p:nvSpPr>
          <p:cNvPr id="6" name="Freihandform 5"/>
          <p:cNvSpPr/>
          <p:nvPr/>
        </p:nvSpPr>
        <p:spPr>
          <a:xfrm>
            <a:off x="362880" y="5635440"/>
            <a:ext cx="9014760" cy="1111320"/>
          </a:xfrm>
          <a:custGeom>
            <a:avLst>
              <a:gd name="f0" fmla="val 7315"/>
              <a:gd name="f1" fmla="val -637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Leichte Erstellung von TestDoubles wie Stubs, Spys und Mocks,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 ohne eigene Klassen schreiben zu müssen</a:t>
            </a:r>
          </a:p>
        </p:txBody>
      </p:sp>
      <p:sp>
        <p:nvSpPr>
          <p:cNvPr id="7" name="Freihandform 6"/>
          <p:cNvSpPr/>
          <p:nvPr/>
        </p:nvSpPr>
        <p:spPr>
          <a:xfrm>
            <a:off x="6792120" y="3798720"/>
            <a:ext cx="2925719" cy="1054440"/>
          </a:xfrm>
          <a:custGeom>
            <a:avLst>
              <a:gd name="f0" fmla="val -2168"/>
              <a:gd name="f1" fmla="val -692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P-Unit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(Perl-Unit-Tester)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siehe N-Unit, J-Unit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Transport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marL="0" lvl="0" indent="0" algn="ctr">
              <a:buNone/>
            </a:pPr>
            <a:r>
              <a:rPr lang="de-DE" sz="4800"/>
              <a:t>upload_http(„www/paket.zip“);</a:t>
            </a:r>
          </a:p>
          <a:p>
            <a:pPr marL="0" lvl="0" indent="0" algn="ctr">
              <a:buNone/>
            </a:pPr>
            <a:r>
              <a:rPr lang="x-none" sz="4800">
                <a:latin typeface="Arial" pitchFamily="32"/>
                <a:cs typeface="Arial" pitchFamily="32"/>
              </a:rPr>
              <a:t>▼</a:t>
            </a:r>
          </a:p>
          <a:p>
            <a:pPr marL="0" lvl="0" indent="0" algn="ctr">
              <a:buNone/>
            </a:pPr>
            <a:r>
              <a:rPr lang="de-DE" sz="4800"/>
              <a:t>Container zu Hafen fahren</a:t>
            </a:r>
          </a:p>
          <a:p>
            <a:pPr marL="0" lvl="0" indent="0" algn="ctr">
              <a:buNone/>
            </a:pPr>
            <a:r>
              <a:rPr lang="de-DE" sz="4800"/>
              <a:t>Container auf Schiff</a:t>
            </a:r>
          </a:p>
          <a:p>
            <a:pPr marL="0" lvl="0" indent="0" algn="ctr">
              <a:buNone/>
            </a:pPr>
            <a:r>
              <a:rPr lang="de-DE" sz="4800"/>
              <a:t>Schiff nach Singapur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996400" y="6327720"/>
            <a:ext cx="672480" cy="63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64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329040" y="963720"/>
            <a:ext cx="3945960" cy="5783040"/>
          </a:xfrm>
          <a:prstGeom prst="rect">
            <a:avLst/>
          </a:prstGeom>
          <a:solidFill>
            <a:srgbClr val="FFCC99"/>
          </a:solidFill>
          <a:ln w="25200">
            <a:solidFill>
              <a:srgbClr val="B84747"/>
            </a:solidFill>
            <a:prstDash val="solid"/>
          </a:ln>
        </p:spPr>
        <p:txBody>
          <a:bodyPr vert="horz" lIns="102600" tIns="57600" rIns="102600" bIns="57600" anchor="t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B84747"/>
                </a:solidFill>
                <a:latin typeface="Arial" pitchFamily="18"/>
                <a:ea typeface="Lucida Sans Unicode" pitchFamily="2"/>
                <a:cs typeface="Tahoma" pitchFamily="2"/>
              </a:rPr>
              <a:t>Test-Lib</a:t>
            </a:r>
          </a:p>
        </p:txBody>
      </p:sp>
      <p:sp>
        <p:nvSpPr>
          <p:cNvPr id="3" name="Rechteck 2"/>
          <p:cNvSpPr/>
          <p:nvPr/>
        </p:nvSpPr>
        <p:spPr>
          <a:xfrm>
            <a:off x="442080" y="1145160"/>
            <a:ext cx="1701360" cy="4547159"/>
          </a:xfrm>
          <a:prstGeom prst="rect">
            <a:avLst/>
          </a:prstGeom>
          <a:solidFill>
            <a:srgbClr val="CCCCFF"/>
          </a:solidFill>
          <a:ln w="25200">
            <a:solidFill>
              <a:srgbClr val="000000"/>
            </a:solidFill>
            <a:prstDash val="solid"/>
          </a:ln>
        </p:spPr>
        <p:txBody>
          <a:bodyPr vert="horz" lIns="102600" tIns="57600" rIns="102600" bIns="576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Test 2</a:t>
            </a:r>
          </a:p>
        </p:txBody>
      </p:sp>
      <p:sp>
        <p:nvSpPr>
          <p:cNvPr id="4" name="Rechteck 3"/>
          <p:cNvSpPr/>
          <p:nvPr/>
        </p:nvSpPr>
        <p:spPr>
          <a:xfrm>
            <a:off x="4309200" y="975240"/>
            <a:ext cx="5658479" cy="5771520"/>
          </a:xfrm>
          <a:prstGeom prst="rect">
            <a:avLst/>
          </a:prstGeom>
          <a:solidFill>
            <a:srgbClr val="CCFFFF"/>
          </a:solidFill>
          <a:ln w="25200">
            <a:solidFill>
              <a:srgbClr val="00AE00"/>
            </a:solidFill>
            <a:prstDash val="solid"/>
          </a:ln>
        </p:spPr>
        <p:txBody>
          <a:bodyPr vert="horz" lIns="102600" tIns="57600" rIns="102600" bIns="57600" anchor="t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18"/>
                <a:ea typeface="Lucida Sans Unicode" pitchFamily="2"/>
                <a:cs typeface="Tahoma" pitchFamily="2"/>
              </a:rPr>
              <a:t>Produkt-Lib</a:t>
            </a:r>
          </a:p>
        </p:txBody>
      </p:sp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2574360" y="283320"/>
            <a:ext cx="5068440" cy="675720"/>
          </a:xfrm>
        </p:spPr>
        <p:txBody>
          <a:bodyPr lIns="18000" tIns="18000" rIns="18000" bIns="1800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Zusammenfassung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336040" y="1474919"/>
            <a:ext cx="1723680" cy="417600"/>
          </a:xfrm>
          <a:prstGeom prst="rect">
            <a:avLst/>
          </a:prstGeom>
          <a:solidFill>
            <a:srgbClr val="CCCCFF"/>
          </a:solidFill>
          <a:ln w="36000">
            <a:solidFill>
              <a:srgbClr val="2300DC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TestCode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269120" y="1633680"/>
            <a:ext cx="2108160" cy="417600"/>
          </a:xfrm>
          <a:prstGeom prst="rect">
            <a:avLst/>
          </a:prstGeom>
          <a:solidFill>
            <a:srgbClr val="D6FFBC"/>
          </a:solidFill>
          <a:ln w="36000">
            <a:solidFill>
              <a:srgbClr val="00AE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ProductCode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730400" y="2482200"/>
            <a:ext cx="1837080" cy="987840"/>
            <a:chOff x="4730400" y="2482200"/>
            <a:chExt cx="1837080" cy="987840"/>
          </a:xfrm>
        </p:grpSpPr>
        <p:sp>
          <p:nvSpPr>
            <p:cNvPr id="9" name="Textfeld 8"/>
            <p:cNvSpPr txBox="1"/>
            <p:nvPr/>
          </p:nvSpPr>
          <p:spPr>
            <a:xfrm>
              <a:off x="4730400" y="2482200"/>
              <a:ext cx="1837080" cy="708840"/>
            </a:xfrm>
            <a:prstGeom prst="rect">
              <a:avLst/>
            </a:prstGeom>
            <a:solidFill>
              <a:srgbClr val="FFD1E2"/>
            </a:solidFill>
            <a:ln w="36000">
              <a:solidFill>
                <a:srgbClr val="DC2300"/>
              </a:solidFill>
              <a:custDash>
                <a:ds d="0" sp="0"/>
              </a:custDash>
            </a:ln>
          </p:spPr>
          <p:txBody>
            <a:bodyPr vert="horz" lIns="108000" tIns="63000" rIns="108000" bIns="63000" anchor="ctr" anchorCtr="1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000" b="1" i="0" u="none" strike="noStrike" kern="1200">
                  <a:ln>
                    <a:noFill/>
                  </a:ln>
                  <a:solidFill>
                    <a:srgbClr val="FF3333"/>
                  </a:solidFill>
                  <a:latin typeface="Courier New" pitchFamily="49"/>
                  <a:ea typeface="Lucida Sans Unicode" pitchFamily="2"/>
                  <a:cs typeface="Tahoma" pitchFamily="2"/>
                </a:rPr>
                <a:t>ITest-PushButton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>
              <a:off x="5546880" y="3231720"/>
              <a:ext cx="249480" cy="2383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4615560" y="3840840"/>
            <a:ext cx="1314720" cy="417600"/>
          </a:xfrm>
          <a:prstGeom prst="rect">
            <a:avLst/>
          </a:prstGeom>
          <a:solidFill>
            <a:srgbClr val="D6FFBC"/>
          </a:solidFill>
          <a:ln w="36000">
            <a:solidFill>
              <a:srgbClr val="00AE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PBImpl1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73440" y="3840840"/>
            <a:ext cx="713520" cy="417600"/>
          </a:xfrm>
          <a:prstGeom prst="rect">
            <a:avLst/>
          </a:prstGeom>
          <a:solidFill>
            <a:srgbClr val="D6FFBC"/>
          </a:solidFill>
          <a:ln w="36000">
            <a:solidFill>
              <a:srgbClr val="00AE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PB2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416720" y="3840840"/>
            <a:ext cx="713520" cy="417600"/>
          </a:xfrm>
          <a:prstGeom prst="rect">
            <a:avLst/>
          </a:prstGeom>
          <a:solidFill>
            <a:srgbClr val="D6FFBC"/>
          </a:solidFill>
          <a:ln w="36000">
            <a:solidFill>
              <a:srgbClr val="00AE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Courier New" pitchFamily="49"/>
                <a:ea typeface="Lucida Sans Unicode" pitchFamily="2"/>
                <a:cs typeface="Tahoma" pitchFamily="2"/>
              </a:rPr>
              <a:t>PB3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388760" y="4778280"/>
            <a:ext cx="1564200" cy="417600"/>
          </a:xfrm>
          <a:prstGeom prst="rect">
            <a:avLst/>
          </a:prstGeom>
          <a:solidFill>
            <a:srgbClr val="FFD1E2"/>
          </a:solidFill>
          <a:ln w="36000">
            <a:solidFill>
              <a:srgbClr val="993366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993366"/>
                </a:solidFill>
                <a:latin typeface="Courier New" pitchFamily="49"/>
                <a:ea typeface="Lucida Sans Unicode" pitchFamily="2"/>
                <a:cs typeface="Tahoma" pitchFamily="2"/>
              </a:rPr>
              <a:t>Factory1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5261400" y="5488200"/>
            <a:ext cx="1961640" cy="679320"/>
            <a:chOff x="5261400" y="5488200"/>
            <a:chExt cx="1961640" cy="679320"/>
          </a:xfrm>
        </p:grpSpPr>
        <p:sp>
          <p:nvSpPr>
            <p:cNvPr id="18" name="Textfeld 17"/>
            <p:cNvSpPr txBox="1"/>
            <p:nvPr/>
          </p:nvSpPr>
          <p:spPr>
            <a:xfrm>
              <a:off x="5261400" y="5749920"/>
              <a:ext cx="1961640" cy="417600"/>
            </a:xfrm>
            <a:prstGeom prst="rect">
              <a:avLst/>
            </a:prstGeom>
            <a:solidFill>
              <a:srgbClr val="FFD1E2"/>
            </a:solidFill>
            <a:ln w="36000">
              <a:solidFill>
                <a:srgbClr val="DC2300"/>
              </a:solidFill>
              <a:custDash>
                <a:ds d="0" sp="0"/>
              </a:custDash>
            </a:ln>
          </p:spPr>
          <p:txBody>
            <a:bodyPr vert="horz" lIns="108000" tIns="63000" rIns="108000" bIns="63000" anchor="ctr" anchorCtr="1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000" b="1" i="0" u="none" strike="noStrike" kern="1200">
                  <a:ln>
                    <a:noFill/>
                  </a:ln>
                  <a:solidFill>
                    <a:srgbClr val="FF3333"/>
                  </a:solidFill>
                  <a:latin typeface="Courier New" pitchFamily="49"/>
                  <a:ea typeface="Lucida Sans Unicode" pitchFamily="2"/>
                  <a:cs typeface="Tahoma" pitchFamily="2"/>
                </a:rPr>
                <a:t>IUIFactory</a:t>
              </a:r>
            </a:p>
          </p:txBody>
        </p:sp>
        <p:sp>
          <p:nvSpPr>
            <p:cNvPr id="19" name="Freihandform 18"/>
            <p:cNvSpPr/>
            <p:nvPr/>
          </p:nvSpPr>
          <p:spPr>
            <a:xfrm flipV="1">
              <a:off x="6078240" y="5488200"/>
              <a:ext cx="249480" cy="2383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7291800" y="6252120"/>
            <a:ext cx="2040479" cy="417600"/>
          </a:xfrm>
          <a:prstGeom prst="rect">
            <a:avLst/>
          </a:prstGeom>
          <a:solidFill>
            <a:srgbClr val="FFD1E2"/>
          </a:solidFill>
          <a:ln w="36000">
            <a:solidFill>
              <a:srgbClr val="993366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993366"/>
                </a:solidFill>
                <a:latin typeface="Courier New" pitchFamily="49"/>
                <a:ea typeface="Lucida Sans Unicode" pitchFamily="2"/>
                <a:cs typeface="Tahoma" pitchFamily="2"/>
              </a:rPr>
              <a:t>DIContainer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1800" y="3745080"/>
            <a:ext cx="1382400" cy="1582560"/>
          </a:xfrm>
          <a:prstGeom prst="rect">
            <a:avLst/>
          </a:prstGeom>
          <a:solidFill>
            <a:srgbClr val="CCCCCC"/>
          </a:solidFill>
          <a:ln w="36000">
            <a:solidFill>
              <a:srgbClr val="0000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Lucida Sans Unicode" pitchFamily="2"/>
                <a:cs typeface="Tahoma" pitchFamily="2"/>
              </a:rPr>
              <a:t>Test-Fixture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Lucida Sans Unicode" pitchFamily="2"/>
                <a:cs typeface="Tahoma" pitchFamily="2"/>
              </a:rPr>
              <a:t>eines anderen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Lucida Sans Unicode" pitchFamily="2"/>
                <a:cs typeface="Tahoma" pitchFamily="2"/>
              </a:rPr>
              <a:t>Tests</a:t>
            </a:r>
          </a:p>
        </p:txBody>
      </p:sp>
      <p:cxnSp>
        <p:nvCxnSpPr>
          <p:cNvPr id="22" name="Gerade Verbindung mit Pfeil 21"/>
          <p:cNvCxnSpPr>
            <a:stCxn id="15" idx="0"/>
            <a:endCxn id="12" idx="2"/>
          </p:cNvCxnSpPr>
          <p:nvPr/>
        </p:nvCxnSpPr>
        <p:spPr>
          <a:xfrm flipH="1" flipV="1">
            <a:off x="6730200" y="4258440"/>
            <a:ext cx="17100" cy="5050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cxnSp>
        <p:nvCxnSpPr>
          <p:cNvPr id="23" name="Gerade Verbindung mit Pfeil 22"/>
          <p:cNvCxnSpPr>
            <a:stCxn id="16" idx="0"/>
            <a:endCxn id="13" idx="2"/>
          </p:cNvCxnSpPr>
          <p:nvPr/>
        </p:nvCxnSpPr>
        <p:spPr>
          <a:xfrm flipH="1" flipV="1">
            <a:off x="7773480" y="4258440"/>
            <a:ext cx="40140" cy="51984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cxnSp>
        <p:nvCxnSpPr>
          <p:cNvPr id="24" name="Gerade Verbindung mit Pfeil 23"/>
          <p:cNvCxnSpPr>
            <a:stCxn id="14" idx="0"/>
            <a:endCxn id="11" idx="2"/>
          </p:cNvCxnSpPr>
          <p:nvPr/>
        </p:nvCxnSpPr>
        <p:spPr>
          <a:xfrm flipV="1">
            <a:off x="5170860" y="4258440"/>
            <a:ext cx="102060" cy="51984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cxnSp>
        <p:nvCxnSpPr>
          <p:cNvPr id="25" name="Gewinkelte Verbindung 24"/>
          <p:cNvCxnSpPr>
            <a:stCxn id="7" idx="3"/>
            <a:endCxn id="20" idx="3"/>
          </p:cNvCxnSpPr>
          <p:nvPr/>
        </p:nvCxnSpPr>
        <p:spPr>
          <a:xfrm flipH="1">
            <a:off x="9332279" y="1842480"/>
            <a:ext cx="45001" cy="4618440"/>
          </a:xfrm>
          <a:prstGeom prst="bentConnector3">
            <a:avLst>
              <a:gd name="adj1" fmla="val -761983"/>
            </a:avLst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26" name="Gewinkelte Verbindung 25"/>
          <p:cNvCxnSpPr>
            <a:stCxn id="19" idx="7"/>
            <a:endCxn id="14" idx="2"/>
          </p:cNvCxnSpPr>
          <p:nvPr/>
        </p:nvCxnSpPr>
        <p:spPr>
          <a:xfrm rot="5400000" flipH="1">
            <a:off x="5540760" y="4825980"/>
            <a:ext cx="292320" cy="1032120"/>
          </a:xfrm>
          <a:prstGeom prst="bentConnector3">
            <a:avLst>
              <a:gd name="adj1" fmla="val 47807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7" name="Gewinkelte Verbindung 26"/>
          <p:cNvCxnSpPr>
            <a:stCxn id="19" idx="2"/>
            <a:endCxn id="15" idx="2"/>
          </p:cNvCxnSpPr>
          <p:nvPr/>
        </p:nvCxnSpPr>
        <p:spPr>
          <a:xfrm rot="5400000" flipH="1" flipV="1">
            <a:off x="6321600" y="5062500"/>
            <a:ext cx="307080" cy="544320"/>
          </a:xfrm>
          <a:prstGeom prst="bentConnector3">
            <a:avLst>
              <a:gd name="adj1" fmla="val 45864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8" name="Gewinkelte Verbindung 27"/>
          <p:cNvCxnSpPr>
            <a:stCxn id="19" idx="2"/>
            <a:endCxn id="16" idx="2"/>
          </p:cNvCxnSpPr>
          <p:nvPr/>
        </p:nvCxnSpPr>
        <p:spPr>
          <a:xfrm rot="5400000" flipH="1" flipV="1">
            <a:off x="6862140" y="4536720"/>
            <a:ext cx="292320" cy="1610640"/>
          </a:xfrm>
          <a:prstGeom prst="bentConnector3">
            <a:avLst>
              <a:gd name="adj1" fmla="val 46742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29" name="Gewinkelte Verbindung 28"/>
          <p:cNvCxnSpPr>
            <a:stCxn id="11" idx="0"/>
            <a:endCxn id="10" idx="2"/>
          </p:cNvCxnSpPr>
          <p:nvPr/>
        </p:nvCxnSpPr>
        <p:spPr>
          <a:xfrm rot="5400000" flipH="1" flipV="1">
            <a:off x="5286870" y="3456090"/>
            <a:ext cx="370800" cy="39870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0" name="Gewinkelte Verbindung 29"/>
          <p:cNvCxnSpPr>
            <a:stCxn id="12" idx="0"/>
            <a:endCxn id="10" idx="2"/>
          </p:cNvCxnSpPr>
          <p:nvPr/>
        </p:nvCxnSpPr>
        <p:spPr>
          <a:xfrm rot="16200000" flipV="1">
            <a:off x="6015510" y="3126150"/>
            <a:ext cx="370800" cy="105858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1" name="Gewinkelte Verbindung 30"/>
          <p:cNvCxnSpPr>
            <a:stCxn id="13" idx="0"/>
            <a:endCxn id="10" idx="2"/>
          </p:cNvCxnSpPr>
          <p:nvPr/>
        </p:nvCxnSpPr>
        <p:spPr>
          <a:xfrm rot="16200000" flipV="1">
            <a:off x="6537150" y="2604510"/>
            <a:ext cx="370800" cy="2101860"/>
          </a:xfrm>
          <a:prstGeom prst="bentConnector3">
            <a:avLst>
              <a:gd name="adj1" fmla="val 50000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2" name="Gewinkelte Verbindung 31"/>
          <p:cNvCxnSpPr>
            <a:stCxn id="9" idx="0"/>
            <a:endCxn id="58" idx="7"/>
          </p:cNvCxnSpPr>
          <p:nvPr/>
        </p:nvCxnSpPr>
        <p:spPr>
          <a:xfrm rot="16200000" flipV="1">
            <a:off x="5479020" y="2312280"/>
            <a:ext cx="339120" cy="720"/>
          </a:xfrm>
          <a:prstGeom prst="bentConnector5">
            <a:avLst>
              <a:gd name="adj1" fmla="val 50000"/>
              <a:gd name="adj2" fmla="val -892222"/>
              <a:gd name="adj3" fmla="val 50739"/>
            </a:avLst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3" name="Gewinkelte Verbindung 32"/>
          <p:cNvCxnSpPr>
            <a:stCxn id="7" idx="1"/>
          </p:cNvCxnSpPr>
          <p:nvPr/>
        </p:nvCxnSpPr>
        <p:spPr>
          <a:xfrm flipH="1" flipV="1">
            <a:off x="6622200" y="1688399"/>
            <a:ext cx="646920" cy="154081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34" name="Gewinkelte Verbindung 33"/>
          <p:cNvCxnSpPr>
            <a:stCxn id="6" idx="3"/>
            <a:endCxn id="57" idx="1"/>
          </p:cNvCxnSpPr>
          <p:nvPr/>
        </p:nvCxnSpPr>
        <p:spPr>
          <a:xfrm>
            <a:off x="4059720" y="1683719"/>
            <a:ext cx="657360" cy="46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35" name="Gerade Verbindung mit Pfeil 34"/>
          <p:cNvCxnSpPr>
            <a:stCxn id="50" idx="3"/>
            <a:endCxn id="9" idx="1"/>
          </p:cNvCxnSpPr>
          <p:nvPr/>
        </p:nvCxnSpPr>
        <p:spPr>
          <a:xfrm flipV="1">
            <a:off x="4143960" y="2836620"/>
            <a:ext cx="586440" cy="2359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sp>
        <p:nvSpPr>
          <p:cNvPr id="36" name="Textfeld 35"/>
          <p:cNvSpPr txBox="1"/>
          <p:nvPr/>
        </p:nvSpPr>
        <p:spPr>
          <a:xfrm>
            <a:off x="586080" y="1560600"/>
            <a:ext cx="1462680" cy="1291320"/>
          </a:xfrm>
          <a:prstGeom prst="rect">
            <a:avLst/>
          </a:prstGeom>
          <a:solidFill>
            <a:srgbClr val="CCCCCC"/>
          </a:solidFill>
          <a:ln w="36000">
            <a:solidFill>
              <a:srgbClr val="000000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Push-Button-Test-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latin typeface="Courier New" pitchFamily="49"/>
                <a:ea typeface="Lucida Sans Unicode" pitchFamily="2"/>
                <a:cs typeface="Tahoma" pitchFamily="2"/>
              </a:rPr>
              <a:t>Double</a:t>
            </a:r>
          </a:p>
        </p:txBody>
      </p:sp>
      <p:cxnSp>
        <p:nvCxnSpPr>
          <p:cNvPr id="37" name="Gewinkelte Verbindung 36"/>
          <p:cNvCxnSpPr>
            <a:stCxn id="36" idx="3"/>
            <a:endCxn id="58" idx="2"/>
          </p:cNvCxnSpPr>
          <p:nvPr/>
        </p:nvCxnSpPr>
        <p:spPr>
          <a:xfrm flipV="1">
            <a:off x="2048760" y="2143080"/>
            <a:ext cx="3599460" cy="63180"/>
          </a:xfrm>
          <a:prstGeom prst="bentConnector2">
            <a:avLst/>
          </a:prstGeom>
          <a:noFill/>
          <a:ln w="0">
            <a:solidFill>
              <a:srgbClr val="000000"/>
            </a:solidFill>
            <a:prstDash val="solid"/>
          </a:ln>
        </p:spPr>
      </p:cxnSp>
      <p:cxnSp>
        <p:nvCxnSpPr>
          <p:cNvPr id="38" name="Gerade Verbindung mit Pfeil 37"/>
          <p:cNvCxnSpPr>
            <a:endCxn id="50" idx="0"/>
          </p:cNvCxnSpPr>
          <p:nvPr/>
        </p:nvCxnSpPr>
        <p:spPr>
          <a:xfrm flipH="1">
            <a:off x="3191940" y="1892519"/>
            <a:ext cx="5940" cy="918361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39" name="Gewinkelte Verbindung 38"/>
          <p:cNvCxnSpPr>
            <a:stCxn id="50" idx="2"/>
            <a:endCxn id="20" idx="1"/>
          </p:cNvCxnSpPr>
          <p:nvPr/>
        </p:nvCxnSpPr>
        <p:spPr>
          <a:xfrm rot="16200000" flipH="1">
            <a:off x="3678570" y="2847690"/>
            <a:ext cx="3126600" cy="4099860"/>
          </a:xfrm>
          <a:prstGeom prst="bentConnector2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40" name="Gewinkelte Verbindung 39"/>
          <p:cNvCxnSpPr>
            <a:stCxn id="20" idx="0"/>
            <a:endCxn id="18" idx="3"/>
          </p:cNvCxnSpPr>
          <p:nvPr/>
        </p:nvCxnSpPr>
        <p:spPr>
          <a:xfrm flipH="1" flipV="1">
            <a:off x="7223040" y="5958720"/>
            <a:ext cx="1089000" cy="29340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41" name="Gerade Verbindung mit Pfeil 40"/>
          <p:cNvCxnSpPr>
            <a:endCxn id="36" idx="2"/>
          </p:cNvCxnSpPr>
          <p:nvPr/>
        </p:nvCxnSpPr>
        <p:spPr>
          <a:xfrm flipH="1" flipV="1">
            <a:off x="1317240" y="2851920"/>
            <a:ext cx="5760" cy="89316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42" name="Gewinkelte Verbindung 41"/>
          <p:cNvCxnSpPr>
            <a:stCxn id="20" idx="0"/>
          </p:cNvCxnSpPr>
          <p:nvPr/>
        </p:nvCxnSpPr>
        <p:spPr>
          <a:xfrm flipH="1" flipV="1">
            <a:off x="7773841" y="4258440"/>
            <a:ext cx="538199" cy="19936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cxnSp>
        <p:nvCxnSpPr>
          <p:cNvPr id="43" name="Gewinkelte Verbindung 42"/>
          <p:cNvCxnSpPr>
            <a:stCxn id="20" idx="0"/>
            <a:endCxn id="12" idx="2"/>
          </p:cNvCxnSpPr>
          <p:nvPr/>
        </p:nvCxnSpPr>
        <p:spPr>
          <a:xfrm flipH="1" flipV="1">
            <a:off x="6730200" y="4258440"/>
            <a:ext cx="1581840" cy="19936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sp>
        <p:nvSpPr>
          <p:cNvPr id="45" name="Textfeld 44"/>
          <p:cNvSpPr txBox="1"/>
          <p:nvPr/>
        </p:nvSpPr>
        <p:spPr>
          <a:xfrm>
            <a:off x="7007758" y="4479480"/>
            <a:ext cx="624841" cy="267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1" i="0" u="none" strike="noStrike" kern="1200" dirty="0" err="1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new</a:t>
            </a:r>
            <a:r>
              <a:rPr lang="de-DE" sz="12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()</a:t>
            </a:r>
          </a:p>
        </p:txBody>
      </p:sp>
      <p:sp>
        <p:nvSpPr>
          <p:cNvPr id="46" name="Freihandform 45"/>
          <p:cNvSpPr/>
          <p:nvPr/>
        </p:nvSpPr>
        <p:spPr>
          <a:xfrm>
            <a:off x="7008479" y="328680"/>
            <a:ext cx="1337400" cy="907200"/>
          </a:xfrm>
          <a:custGeom>
            <a:avLst>
              <a:gd name="f0" fmla="val 13909"/>
              <a:gd name="f1" fmla="val 3104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Vertrag</a:t>
            </a:r>
          </a:p>
        </p:txBody>
      </p:sp>
      <p:sp>
        <p:nvSpPr>
          <p:cNvPr id="47" name="Freihandform 46"/>
          <p:cNvSpPr/>
          <p:nvPr/>
        </p:nvSpPr>
        <p:spPr>
          <a:xfrm>
            <a:off x="1610280" y="340200"/>
            <a:ext cx="997560" cy="725759"/>
          </a:xfrm>
          <a:custGeom>
            <a:avLst>
              <a:gd name="f0" fmla="val 21116"/>
              <a:gd name="f1" fmla="val 3339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Beispiel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Code</a:t>
            </a:r>
          </a:p>
        </p:txBody>
      </p:sp>
      <p:sp>
        <p:nvSpPr>
          <p:cNvPr id="48" name="Freihandform 47"/>
          <p:cNvSpPr/>
          <p:nvPr/>
        </p:nvSpPr>
        <p:spPr>
          <a:xfrm>
            <a:off x="2279520" y="3810240"/>
            <a:ext cx="1825560" cy="725759"/>
          </a:xfrm>
          <a:custGeom>
            <a:avLst>
              <a:gd name="f0" fmla="val 15160"/>
              <a:gd name="f1" fmla="val -12829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Implementierungs-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anweisung</a:t>
            </a:r>
          </a:p>
        </p:txBody>
      </p:sp>
      <p:cxnSp>
        <p:nvCxnSpPr>
          <p:cNvPr id="52" name="Gewinkelte Verbindung 51"/>
          <p:cNvCxnSpPr>
            <a:stCxn id="7" idx="3"/>
            <a:endCxn id="18" idx="3"/>
          </p:cNvCxnSpPr>
          <p:nvPr/>
        </p:nvCxnSpPr>
        <p:spPr>
          <a:xfrm flipH="1">
            <a:off x="7223040" y="1842480"/>
            <a:ext cx="2154240" cy="4116240"/>
          </a:xfrm>
          <a:prstGeom prst="bentConnector3">
            <a:avLst>
              <a:gd name="adj1" fmla="val -15918"/>
            </a:avLst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cxnSp>
        <p:nvCxnSpPr>
          <p:cNvPr id="54" name="Gewinkelte Verbindung 53"/>
          <p:cNvCxnSpPr>
            <a:stCxn id="20" idx="0"/>
            <a:endCxn id="11" idx="2"/>
          </p:cNvCxnSpPr>
          <p:nvPr/>
        </p:nvCxnSpPr>
        <p:spPr>
          <a:xfrm flipH="1" flipV="1">
            <a:off x="5272920" y="4258440"/>
            <a:ext cx="3039120" cy="1993680"/>
          </a:xfrm>
          <a:prstGeom prst="straightConnector1">
            <a:avLst/>
          </a:prstGeom>
          <a:noFill/>
          <a:ln w="18000">
            <a:solidFill>
              <a:srgbClr val="000000"/>
            </a:solidFill>
            <a:prstDash val="solid"/>
            <a:tailEnd type="triangle" w="lg" len="lg"/>
          </a:ln>
        </p:spPr>
      </p:cxnSp>
      <p:sp>
        <p:nvSpPr>
          <p:cNvPr id="55" name="Freihandform 54"/>
          <p:cNvSpPr/>
          <p:nvPr/>
        </p:nvSpPr>
        <p:spPr>
          <a:xfrm>
            <a:off x="7008839" y="385560"/>
            <a:ext cx="1325520" cy="839159"/>
          </a:xfrm>
          <a:custGeom>
            <a:avLst>
              <a:gd name="f0" fmla="val -55621"/>
              <a:gd name="f1" fmla="val 26268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Vertrag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zwischen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Entwickler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und Nutzer</a:t>
            </a:r>
          </a:p>
        </p:txBody>
      </p:sp>
      <p:grpSp>
        <p:nvGrpSpPr>
          <p:cNvPr id="56" name="Gruppieren 55"/>
          <p:cNvGrpSpPr/>
          <p:nvPr/>
        </p:nvGrpSpPr>
        <p:grpSpPr>
          <a:xfrm>
            <a:off x="4717080" y="1479599"/>
            <a:ext cx="1905120" cy="663481"/>
            <a:chOff x="4717080" y="1479599"/>
            <a:chExt cx="1905120" cy="663481"/>
          </a:xfrm>
        </p:grpSpPr>
        <p:sp>
          <p:nvSpPr>
            <p:cNvPr id="57" name="Textfeld 56"/>
            <p:cNvSpPr txBox="1"/>
            <p:nvPr/>
          </p:nvSpPr>
          <p:spPr>
            <a:xfrm>
              <a:off x="4717080" y="1479599"/>
              <a:ext cx="1905120" cy="417600"/>
            </a:xfrm>
            <a:prstGeom prst="rect">
              <a:avLst/>
            </a:prstGeom>
            <a:solidFill>
              <a:srgbClr val="FFD1E2"/>
            </a:solidFill>
            <a:ln w="36000">
              <a:solidFill>
                <a:srgbClr val="DC2300"/>
              </a:solidFill>
              <a:custDash>
                <a:ds d="0" sp="0"/>
              </a:custDash>
            </a:ln>
          </p:spPr>
          <p:txBody>
            <a:bodyPr vert="horz" lIns="108000" tIns="63000" rIns="108000" bIns="63000" anchor="ctr" anchorCtr="1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de-DE" sz="2000" b="1" i="0" u="none" strike="noStrike" kern="1200">
                  <a:ln>
                    <a:noFill/>
                  </a:ln>
                  <a:solidFill>
                    <a:srgbClr val="FF3333"/>
                  </a:solidFill>
                  <a:latin typeface="Courier New" pitchFamily="49"/>
                  <a:ea typeface="Lucida Sans Unicode" pitchFamily="2"/>
                  <a:cs typeface="Tahoma" pitchFamily="2"/>
                </a:rPr>
                <a:t>IPushButton</a:t>
              </a:r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5523480" y="1904760"/>
              <a:ext cx="249480" cy="23832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-2147483647"/>
                <a:gd name="f9" fmla="val 2147483647"/>
                <a:gd name="f10" fmla="+- 0 0 0"/>
                <a:gd name="f11" fmla="*/ f4 1 21600"/>
                <a:gd name="f12" fmla="*/ f5 1 21600"/>
                <a:gd name="f13" fmla="pin 0 f0 21600"/>
                <a:gd name="f14" fmla="*/ f10 f1 1"/>
                <a:gd name="f15" fmla="val f13"/>
                <a:gd name="f16" fmla="*/ f13 1 2"/>
                <a:gd name="f17" fmla="*/ f13 f11 1"/>
                <a:gd name="f18" fmla="*/ f6 f12 1"/>
                <a:gd name="f19" fmla="*/ 18000 f12 1"/>
                <a:gd name="f20" fmla="*/ 10800 f12 1"/>
                <a:gd name="f21" fmla="*/ 10800 f11 1"/>
                <a:gd name="f22" fmla="*/ 0 f12 1"/>
                <a:gd name="f23" fmla="*/ f14 1 f3"/>
                <a:gd name="f24" fmla="*/ 0 f11 1"/>
                <a:gd name="f25" fmla="*/ 21600 f12 1"/>
                <a:gd name="f26" fmla="*/ 21600 f11 1"/>
                <a:gd name="f27" fmla="+- f16 10800 0"/>
                <a:gd name="f28" fmla="+- 21600 0 f15"/>
                <a:gd name="f29" fmla="*/ f16 f11 1"/>
                <a:gd name="f30" fmla="+- f23 0 f2"/>
                <a:gd name="f31" fmla="*/ f28 1 2"/>
                <a:gd name="f32" fmla="*/ f27 f11 1"/>
                <a:gd name="f33" fmla="+- 21600 0 f31"/>
                <a:gd name="f34" fmla="*/ f33 f11 1"/>
              </a:gdLst>
              <a:ahLst>
                <a:ahXY gdRefX="f0" minX="f6" maxX="f7">
                  <a:pos x="f17" y="f1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21" y="f22"/>
                </a:cxn>
                <a:cxn ang="f30">
                  <a:pos x="f29" y="f20"/>
                </a:cxn>
                <a:cxn ang="f30">
                  <a:pos x="f24" y="f25"/>
                </a:cxn>
                <a:cxn ang="f30">
                  <a:pos x="f21" y="f25"/>
                </a:cxn>
                <a:cxn ang="f30">
                  <a:pos x="f26" y="f25"/>
                </a:cxn>
                <a:cxn ang="f30">
                  <a:pos x="f34" y="f20"/>
                </a:cxn>
              </a:cxnLst>
              <a:rect l="f29" t="f20" r="f32" b="f19"/>
              <a:pathLst>
                <a:path w="21600" h="21600">
                  <a:moveTo>
                    <a:pt x="f15" y="f6"/>
                  </a:moveTo>
                  <a:lnTo>
                    <a:pt x="f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de-DE" sz="1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sp>
        <p:nvSpPr>
          <p:cNvPr id="59" name="Freihandform 58"/>
          <p:cNvSpPr/>
          <p:nvPr/>
        </p:nvSpPr>
        <p:spPr>
          <a:xfrm>
            <a:off x="7008839" y="204120"/>
            <a:ext cx="1495799" cy="1088640"/>
          </a:xfrm>
          <a:custGeom>
            <a:avLst>
              <a:gd name="f0" fmla="val -11958"/>
              <a:gd name="f1" fmla="val 24291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Vertrag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zwischen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Entwickler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und Nutzer</a:t>
            </a:r>
          </a:p>
        </p:txBody>
      </p:sp>
      <p:cxnSp>
        <p:nvCxnSpPr>
          <p:cNvPr id="60" name="Gewinkelte Verbindung 59"/>
          <p:cNvCxnSpPr>
            <a:stCxn id="50" idx="2"/>
            <a:endCxn id="18" idx="1"/>
          </p:cNvCxnSpPr>
          <p:nvPr/>
        </p:nvCxnSpPr>
        <p:spPr>
          <a:xfrm rot="16200000" flipH="1">
            <a:off x="2914470" y="3611790"/>
            <a:ext cx="2624400" cy="2069460"/>
          </a:xfrm>
          <a:prstGeom prst="bentConnector2">
            <a:avLst/>
          </a:prstGeom>
          <a:noFill/>
          <a:ln w="18000">
            <a:solidFill>
              <a:srgbClr val="000000"/>
            </a:solidFill>
            <a:prstDash val="sysDash"/>
            <a:tailEnd type="triangle" w="lg" len="lg"/>
          </a:ln>
        </p:spPr>
      </p:cxnSp>
      <p:sp>
        <p:nvSpPr>
          <p:cNvPr id="61" name="Freihandform 60"/>
          <p:cNvSpPr/>
          <p:nvPr/>
        </p:nvSpPr>
        <p:spPr>
          <a:xfrm>
            <a:off x="7473240" y="2347200"/>
            <a:ext cx="1122120" cy="430920"/>
          </a:xfrm>
          <a:custGeom>
            <a:avLst>
              <a:gd name="f0" fmla="val -17464"/>
              <a:gd name="f1" fmla="val 34094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Optional</a:t>
            </a: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0800" y="5907960"/>
            <a:ext cx="672480" cy="63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6384960" y="4763520"/>
            <a:ext cx="724680" cy="417600"/>
          </a:xfrm>
          <a:prstGeom prst="rect">
            <a:avLst/>
          </a:prstGeom>
          <a:solidFill>
            <a:srgbClr val="FFD1E2"/>
          </a:solidFill>
          <a:ln w="36000">
            <a:solidFill>
              <a:srgbClr val="993366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993366"/>
                </a:solidFill>
                <a:latin typeface="Courier New" pitchFamily="49"/>
                <a:ea typeface="Lucida Sans Unicode" pitchFamily="2"/>
                <a:cs typeface="Tahoma" pitchFamily="2"/>
              </a:rPr>
              <a:t>F2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451280" y="4778280"/>
            <a:ext cx="724680" cy="417600"/>
          </a:xfrm>
          <a:prstGeom prst="rect">
            <a:avLst/>
          </a:prstGeom>
          <a:solidFill>
            <a:srgbClr val="FFD1E2"/>
          </a:solidFill>
          <a:ln w="36000">
            <a:solidFill>
              <a:srgbClr val="993366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993366"/>
                </a:solidFill>
                <a:latin typeface="Courier New" pitchFamily="49"/>
                <a:ea typeface="Lucida Sans Unicode" pitchFamily="2"/>
                <a:cs typeface="Tahoma" pitchFamily="2"/>
              </a:rPr>
              <a:t>F3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5789042" y="4432045"/>
            <a:ext cx="612720" cy="2679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200" b="1" i="0" u="none" strike="noStrike" kern="1200" dirty="0" err="1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new</a:t>
            </a:r>
            <a:r>
              <a:rPr lang="de-DE" sz="1200" b="1" i="0" u="none" strike="noStrike" kern="1200" dirty="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()</a:t>
            </a:r>
          </a:p>
        </p:txBody>
      </p:sp>
      <p:sp>
        <p:nvSpPr>
          <p:cNvPr id="51" name="Freihandform 50"/>
          <p:cNvSpPr/>
          <p:nvPr/>
        </p:nvSpPr>
        <p:spPr>
          <a:xfrm>
            <a:off x="8471880" y="3492720"/>
            <a:ext cx="1178280" cy="1609920"/>
          </a:xfrm>
          <a:custGeom>
            <a:avLst>
              <a:gd name="f0" fmla="val 12660"/>
              <a:gd name="f1" fmla="val 3619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Nur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Klassen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Sollten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PB.new()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aufrufen</a:t>
            </a:r>
          </a:p>
        </p:txBody>
      </p:sp>
      <p:sp>
        <p:nvSpPr>
          <p:cNvPr id="53" name="Freihandform 52"/>
          <p:cNvSpPr/>
          <p:nvPr/>
        </p:nvSpPr>
        <p:spPr>
          <a:xfrm>
            <a:off x="8472240" y="3492720"/>
            <a:ext cx="1178280" cy="1609920"/>
          </a:xfrm>
          <a:custGeom>
            <a:avLst>
              <a:gd name="f0" fmla="val -4802"/>
              <a:gd name="f1" fmla="val 1962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Nur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Diese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Klassen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Sollten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 err="1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PB.new</a:t>
            </a: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()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 dirty="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aufrufen</a:t>
            </a:r>
          </a:p>
        </p:txBody>
      </p:sp>
      <p:sp>
        <p:nvSpPr>
          <p:cNvPr id="49" name="Freihandform 48"/>
          <p:cNvSpPr/>
          <p:nvPr/>
        </p:nvSpPr>
        <p:spPr>
          <a:xfrm>
            <a:off x="2279880" y="3810240"/>
            <a:ext cx="1825560" cy="725759"/>
          </a:xfrm>
          <a:custGeom>
            <a:avLst>
              <a:gd name="f0" fmla="val 6166"/>
              <a:gd name="f1" fmla="val -5499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99"/>
          </a:solidFill>
          <a:ln w="36000">
            <a:solidFill>
              <a:srgbClr val="3DEB3D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Implementierungs-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500" b="1" i="0" u="none" strike="noStrike" kern="1200">
                <a:ln>
                  <a:noFill/>
                </a:ln>
                <a:solidFill>
                  <a:srgbClr val="00AE00"/>
                </a:solidFill>
                <a:latin typeface="Arial" pitchFamily="34"/>
                <a:ea typeface="Lucida Sans Unicode" pitchFamily="2"/>
                <a:cs typeface="Tahoma" pitchFamily="2"/>
              </a:rPr>
              <a:t>anweisung</a:t>
            </a:r>
          </a:p>
        </p:txBody>
      </p:sp>
      <p:sp>
        <p:nvSpPr>
          <p:cNvPr id="50" name="Textfeld 49"/>
          <p:cNvSpPr txBox="1"/>
          <p:nvPr/>
        </p:nvSpPr>
        <p:spPr>
          <a:xfrm>
            <a:off x="2239920" y="2810880"/>
            <a:ext cx="1904040" cy="523440"/>
          </a:xfrm>
          <a:prstGeom prst="rect">
            <a:avLst/>
          </a:prstGeom>
          <a:solidFill>
            <a:srgbClr val="CCCCFF"/>
          </a:solidFill>
          <a:ln w="36000">
            <a:solidFill>
              <a:srgbClr val="2300DC"/>
            </a:solidFill>
            <a:prstDash val="solid"/>
          </a:ln>
        </p:spPr>
        <p:txBody>
          <a:bodyPr vert="horz" lIns="108000" tIns="63000" rIns="108000" bIns="63000" anchor="ctr" anchorCtr="1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>
                <a:ln>
                  <a:noFill/>
                </a:ln>
                <a:solidFill>
                  <a:srgbClr val="0000FF"/>
                </a:solidFill>
                <a:latin typeface="Courier New" pitchFamily="49"/>
                <a:ea typeface="Lucida Sans Unicode" pitchFamily="2"/>
                <a:cs typeface="Tahoma" pitchFamily="2"/>
              </a:rPr>
              <a:t>TestFixture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51520" y="2878560"/>
            <a:ext cx="8989560" cy="1704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 rtl="0" hangingPunct="0">
              <a:buNone/>
              <a:tabLst/>
            </a:pPr>
            <a:r>
              <a:rPr lang="de-DE" sz="6000"/>
              <a:t>Gibt es denn überhaupt große Perl-Applikationen?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504359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Abschluss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51520" y="2878560"/>
            <a:ext cx="8989560" cy="1884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 rtl="0" hangingPunct="0">
              <a:buNone/>
              <a:tabLst/>
            </a:pPr>
            <a:r>
              <a:rPr lang="de-DE" sz="6000"/>
              <a:t>Ja, und sogar eine,</a:t>
            </a:r>
          </a:p>
          <a:p>
            <a:pPr lvl="0" algn="ctr" rtl="0" hangingPunct="0">
              <a:buNone/>
              <a:tabLst/>
            </a:pPr>
            <a:r>
              <a:rPr lang="de-DE" sz="6000"/>
              <a:t>die hier jeder kennt!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504359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Abschluss (2)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551520" y="2321640"/>
            <a:ext cx="8989560" cy="2916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 algn="ctr" rtl="0" hangingPunct="0">
              <a:buNone/>
              <a:tabLst/>
            </a:pPr>
            <a:r>
              <a:rPr lang="de-DE" sz="6000"/>
              <a:t>Eine,</a:t>
            </a:r>
          </a:p>
          <a:p>
            <a:pPr lvl="0" algn="ctr" rtl="0" hangingPunct="0">
              <a:buNone/>
              <a:tabLst/>
            </a:pPr>
            <a:r>
              <a:rPr lang="de-DE" sz="6000"/>
              <a:t>die davon sehr</a:t>
            </a:r>
          </a:p>
          <a:p>
            <a:pPr lvl="0" algn="ctr" rtl="0" hangingPunct="0">
              <a:buNone/>
              <a:tabLst/>
            </a:pPr>
            <a:r>
              <a:rPr lang="de-DE" sz="6000"/>
              <a:t>profitieren würde.</a:t>
            </a:r>
          </a:p>
        </p:txBody>
      </p:sp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504359" y="30132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Abschluss (3)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de-DE" smtClean="0"/>
          </a:p>
          <a:p>
            <a:pPr lvl="0"/>
            <a:r>
              <a:rPr lang="de-DE" smtClean="0"/>
              <a:t>Ralf Peine</a:t>
            </a:r>
            <a:endParaRPr lang="de-DE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846160" y="6887160"/>
            <a:ext cx="4309200" cy="521280"/>
          </a:xfrm>
        </p:spPr>
        <p:txBody>
          <a:bodyPr/>
          <a:lstStyle/>
          <a:p>
            <a:pPr lvl="0"/>
            <a:r>
              <a:rPr lang="de-DE" smtClean="0"/>
              <a:t>Interfaces und Factories für Testdriven Development</a:t>
            </a:r>
          </a:p>
          <a:p>
            <a:pPr lvl="0"/>
            <a:r>
              <a:rPr lang="de-DE" smtClean="0"/>
              <a:t>14. Deutscher Perlworkshop 2012</a:t>
            </a:r>
            <a:endParaRPr lang="de-DE"/>
          </a:p>
        </p:txBody>
      </p:sp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481680" y="233280"/>
            <a:ext cx="9071640" cy="126216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11714" y="3679559"/>
            <a:ext cx="3600000" cy="270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CPAN"/>
          <p:cNvGrpSpPr/>
          <p:nvPr/>
        </p:nvGrpSpPr>
        <p:grpSpPr>
          <a:xfrm>
            <a:off x="1094040" y="1473839"/>
            <a:ext cx="7891919" cy="1809360"/>
            <a:chOff x="1094040" y="1473839"/>
            <a:chExt cx="7891919" cy="1809360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7545959" y="2397240"/>
              <a:ext cx="1440000" cy="446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2534041" y="1473839"/>
              <a:ext cx="5011918" cy="1809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0000" tIns="45000" rIns="90000" bIns="45000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9600" b="1">
                  <a:latin typeface="Arial Black" pitchFamily="34"/>
                </a:defRPr>
              </a:pPr>
              <a:r>
                <a:rPr lang="de-DE" sz="9600" b="1" i="0" u="none" strike="noStrike" kern="1200" dirty="0">
                  <a:ln>
                    <a:noFill/>
                  </a:ln>
                  <a:latin typeface="Arial Black" pitchFamily="34"/>
                  <a:ea typeface="Lucida Sans Unicode" pitchFamily="2"/>
                  <a:cs typeface="Tahoma" pitchFamily="2"/>
                </a:rPr>
                <a:t>CPAN!!</a:t>
              </a: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1094040" y="2397240"/>
              <a:ext cx="1440000" cy="446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hteck 9"/>
          <p:cNvSpPr/>
          <p:nvPr/>
        </p:nvSpPr>
        <p:spPr>
          <a:xfrm rot="19480000">
            <a:off x="5672547" y="4161284"/>
            <a:ext cx="35365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i="0" u="none" strike="noStrike" kern="12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/>
                <a:ea typeface="Lucida Sans Unicode" pitchFamily="2"/>
                <a:cs typeface="Tahoma" pitchFamily="2"/>
              </a:rPr>
              <a:t>Ende</a:t>
            </a:r>
            <a:endParaRPr lang="de-DE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3012</Words>
  <Application>Microsoft Office PowerPoint</Application>
  <PresentationFormat>Benutzerdefiniert</PresentationFormat>
  <Paragraphs>1094</Paragraphs>
  <Slides>94</Slides>
  <Notes>94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94</vt:i4>
      </vt:variant>
    </vt:vector>
  </HeadingPairs>
  <TitlesOfParts>
    <vt:vector size="95" baseType="lpstr">
      <vt:lpstr>Standard</vt:lpstr>
      <vt:lpstr>Notwendige Perl6 Erweiterungen für die Entwicklung großer Applikationen.     14. Deutscher Perlworkshop  Ralf Peine</vt:lpstr>
      <vt:lpstr>Überblick</vt:lpstr>
      <vt:lpstr>Ein reale Fabrik</vt:lpstr>
      <vt:lpstr>Aufgabe</vt:lpstr>
      <vt:lpstr>Paketinhalt</vt:lpstr>
      <vt:lpstr>Im Einsatz</vt:lpstr>
      <vt:lpstr>Herstellung</vt:lpstr>
      <vt:lpstr>Packen</vt:lpstr>
      <vt:lpstr>Transport</vt:lpstr>
      <vt:lpstr>Transport (2)</vt:lpstr>
      <vt:lpstr>auspacken</vt:lpstr>
      <vt:lpstr>PowerPoint-Präsentation</vt:lpstr>
      <vt:lpstr>Paket-Entwicklung</vt:lpstr>
      <vt:lpstr>Paket-Entwicklung</vt:lpstr>
      <vt:lpstr>Paket-Entwicklung</vt:lpstr>
      <vt:lpstr>Paket-Entwicklung</vt:lpstr>
      <vt:lpstr>Paket-Entwicklung</vt:lpstr>
      <vt:lpstr>Paket-Entwicklung</vt:lpstr>
      <vt:lpstr>Paket-Entwicklung</vt:lpstr>
      <vt:lpstr>PowerPoint-Präsentation</vt:lpstr>
      <vt:lpstr>PowerPoint-Präsentation</vt:lpstr>
      <vt:lpstr>Definition SW-Schnittstelle (Interface)</vt:lpstr>
      <vt:lpstr>Interfaces</vt:lpstr>
      <vt:lpstr>Interfaces (2)</vt:lpstr>
      <vt:lpstr>Gigaset-Fabrik</vt:lpstr>
      <vt:lpstr>Gigaset unterwegs</vt:lpstr>
      <vt:lpstr>PowerPoint-Präsentation</vt:lpstr>
      <vt:lpstr>Unit-Test</vt:lpstr>
      <vt:lpstr>Gigaset Unit-Test (2)</vt:lpstr>
      <vt:lpstr>Gigaset Unit-Test (3)</vt:lpstr>
      <vt:lpstr>Gigaset Unit-Test (4)</vt:lpstr>
      <vt:lpstr>Überleitung</vt:lpstr>
      <vt:lpstr>2. Teil</vt:lpstr>
      <vt:lpstr>Vom Code zum testbaren Code</vt:lpstr>
      <vt:lpstr>Vom Code zum testbaren Code (2)</vt:lpstr>
      <vt:lpstr>Vom Code zum testbaren Code (3)</vt:lpstr>
      <vt:lpstr>Vom Code zum testbaren Code (4)</vt:lpstr>
      <vt:lpstr>Initiale Implementierung</vt:lpstr>
      <vt:lpstr>Initiale Implementierung (2)</vt:lpstr>
      <vt:lpstr>Initiale Implementierung (3)</vt:lpstr>
      <vt:lpstr>2. Implementierung</vt:lpstr>
      <vt:lpstr>2. Implementierung (2)</vt:lpstr>
      <vt:lpstr>3. Implementierung</vt:lpstr>
      <vt:lpstr>3. Implementierung (2)</vt:lpstr>
      <vt:lpstr>3. Implementierung (3)</vt:lpstr>
      <vt:lpstr>4. Implementierung</vt:lpstr>
      <vt:lpstr>4. Implementierung (2)</vt:lpstr>
      <vt:lpstr>5. Implementierung</vt:lpstr>
      <vt:lpstr>5. Implementierung</vt:lpstr>
      <vt:lpstr>6. Implementierung</vt:lpstr>
      <vt:lpstr>6. Implementierung (3)</vt:lpstr>
      <vt:lpstr>6. Implementierung (3)</vt:lpstr>
      <vt:lpstr>7. Test-Implementierung</vt:lpstr>
      <vt:lpstr>7. Test-Implementierung (2)</vt:lpstr>
      <vt:lpstr>7. Test-Implementierung (3)</vt:lpstr>
      <vt:lpstr>7. Test-Implementierung (4)</vt:lpstr>
      <vt:lpstr>7. Test-Implementierung (5)</vt:lpstr>
      <vt:lpstr>8. Implementierung</vt:lpstr>
      <vt:lpstr>PowerPoint-Präsentation</vt:lpstr>
      <vt:lpstr>Ein DI-Container</vt:lpstr>
      <vt:lpstr>8. Implementierung (2)</vt:lpstr>
      <vt:lpstr>8. Implementierung (3)</vt:lpstr>
      <vt:lpstr>8. Implementierung (4) </vt:lpstr>
      <vt:lpstr>9. Test-Implementierung</vt:lpstr>
      <vt:lpstr>9. Test-Implementierung (2)</vt:lpstr>
      <vt:lpstr>9. Test-Implementierung (3)</vt:lpstr>
      <vt:lpstr>PowerPoint-Präsentation</vt:lpstr>
      <vt:lpstr>PowerPoint-Präsentation</vt:lpstr>
      <vt:lpstr>Überleitung</vt:lpstr>
      <vt:lpstr>Überleitung</vt:lpstr>
      <vt:lpstr>PowerPoint-Präsentation</vt:lpstr>
      <vt:lpstr>3. Teil</vt:lpstr>
      <vt:lpstr>Interfaces</vt:lpstr>
      <vt:lpstr>Interfaces (2)</vt:lpstr>
      <vt:lpstr>Interfaces (3)</vt:lpstr>
      <vt:lpstr>Interfaces (4)</vt:lpstr>
      <vt:lpstr>Interfaces (5)</vt:lpstr>
      <vt:lpstr>Interfaces (6)</vt:lpstr>
      <vt:lpstr>Interfaces (7)</vt:lpstr>
      <vt:lpstr>Factory oder DI-Container ?</vt:lpstr>
      <vt:lpstr>Factory oder DI-Container ? (2)</vt:lpstr>
      <vt:lpstr>Factories für UI und GUI</vt:lpstr>
      <vt:lpstr>Factories für UI und GUI (2)</vt:lpstr>
      <vt:lpstr>PowerPoint-Präsentation</vt:lpstr>
      <vt:lpstr>Factories für UI und GUI (4)</vt:lpstr>
      <vt:lpstr>Factories für UI und GUI (5)</vt:lpstr>
      <vt:lpstr>Testdriven Development</vt:lpstr>
      <vt:lpstr>Testdriven Development (2)</vt:lpstr>
      <vt:lpstr>Testdriven Development (3)</vt:lpstr>
      <vt:lpstr>Zusammenfassung</vt:lpstr>
      <vt:lpstr>Abschluss</vt:lpstr>
      <vt:lpstr>Abschluss (2)</vt:lpstr>
      <vt:lpstr>Abschluss (3)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Notwendige Perl6 Erweiterungen für die Entwicklung großer Applikationen.      14. Deutscher Perlworkshop  Ralf Peine</dc:title>
  <dc:creator>Ralf Peine</dc:creator>
  <cp:lastModifiedBy>Ralf Peine</cp:lastModifiedBy>
  <cp:revision>278</cp:revision>
  <dcterms:created xsi:type="dcterms:W3CDTF">2010-06-06T16:19:04Z</dcterms:created>
  <dcterms:modified xsi:type="dcterms:W3CDTF">2012-03-12T12:03:50Z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